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2" r:id="rId1"/>
  </p:sldMasterIdLst>
  <p:notesMasterIdLst>
    <p:notesMasterId r:id="rId23"/>
  </p:notesMasterIdLst>
  <p:sldIdLst>
    <p:sldId id="256" r:id="rId2"/>
    <p:sldId id="276" r:id="rId3"/>
    <p:sldId id="266" r:id="rId4"/>
    <p:sldId id="277" r:id="rId5"/>
    <p:sldId id="259" r:id="rId6"/>
    <p:sldId id="274" r:id="rId7"/>
    <p:sldId id="260" r:id="rId8"/>
    <p:sldId id="261" r:id="rId9"/>
    <p:sldId id="258" r:id="rId10"/>
    <p:sldId id="257" r:id="rId11"/>
    <p:sldId id="262" r:id="rId12"/>
    <p:sldId id="267" r:id="rId13"/>
    <p:sldId id="273" r:id="rId14"/>
    <p:sldId id="272" r:id="rId15"/>
    <p:sldId id="271" r:id="rId16"/>
    <p:sldId id="268" r:id="rId17"/>
    <p:sldId id="269" r:id="rId18"/>
    <p:sldId id="270" r:id="rId19"/>
    <p:sldId id="279" r:id="rId20"/>
    <p:sldId id="275" r:id="rId21"/>
    <p:sldId id="278" r:id="rId22"/>
  </p:sldIdLst>
  <p:sldSz cx="9144000" cy="6858000" type="screen4x3"/>
  <p:notesSz cx="6858000" cy="9144000"/>
  <p:defaultTextStyle>
    <a:defPPr>
      <a:defRPr lang="en-US"/>
    </a:defPPr>
    <a:lvl1pPr marL="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</p:showPr>
  <p:clrMru>
    <a:srgbClr val="FF3300"/>
    <a:srgbClr val="0099CC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1146" autoAdjust="0"/>
    <p:restoredTop sz="92063" autoAdjust="0"/>
  </p:normalViewPr>
  <p:slideViewPr>
    <p:cSldViewPr>
      <p:cViewPr>
        <p:scale>
          <a:sx n="100" d="100"/>
          <a:sy n="100" d="100"/>
        </p:scale>
        <p:origin x="-384" y="4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BF2ABD-D195-47B1-893D-045A36BA6CC9}" type="datetimeFigureOut">
              <a:rPr lang="ru-RU" smtClean="0"/>
              <a:pPr/>
              <a:t>11.05.2009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0B1ECF-1517-414D-93C9-65C559634C63}" type="slidenum">
              <a:rPr lang="ru-RU" smtClean="0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0B1ECF-1517-414D-93C9-65C559634C63}" type="slidenum">
              <a:rPr lang="ru-RU" smtClean="0"/>
              <a:pPr/>
              <a:t>3</a:t>
            </a:fld>
            <a:endParaRPr lang="ru-RU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0B1ECF-1517-414D-93C9-65C559634C63}" type="slidenum">
              <a:rPr lang="ru-RU" smtClean="0"/>
              <a:pPr/>
              <a:t>9</a:t>
            </a:fld>
            <a:endParaRPr lang="ru-RU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0B1ECF-1517-414D-93C9-65C559634C63}" type="slidenum">
              <a:rPr lang="ru-RU" smtClean="0"/>
              <a:pPr/>
              <a:t>10</a:t>
            </a:fld>
            <a:endParaRPr lang="ru-RU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/>
        </p:nvSpPr>
        <p:spPr bwMode="ltGray">
          <a:xfrm>
            <a:off x="0" y="0"/>
            <a:ext cx="9143999" cy="513543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3355848"/>
            <a:ext cx="8077200" cy="1673352"/>
          </a:xfrm>
        </p:spPr>
        <p:txBody>
          <a:bodyPr vert="horz" lIns="91440" tIns="0" rIns="45720" bIns="0" rtlCol="0" anchor="t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/>
            </a:lvl1pPr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685800" y="1828800"/>
            <a:ext cx="8077200" cy="1499616"/>
          </a:xfrm>
        </p:spPr>
        <p:txBody>
          <a:bodyPr lIns="118872" tIns="0" rIns="45720" bIns="0" anchor="b"/>
          <a:lstStyle>
            <a:lvl1pPr marL="0" indent="0" algn="l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r>
              <a:rPr kumimoji="0" lang="ru-RU" smtClean="0"/>
              <a:t>Образец подзаголовка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5/11/2009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Прямоугольник 9"/>
          <p:cNvSpPr/>
          <p:nvPr/>
        </p:nvSpPr>
        <p:spPr bwMode="invGray">
          <a:xfrm>
            <a:off x="0" y="5128334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5/11/2009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/>
        </p:nvSpPr>
        <p:spPr bwMode="invGray">
          <a:xfrm>
            <a:off x="6598920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108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Прямоугольник 7"/>
          <p:cNvSpPr/>
          <p:nvPr/>
        </p:nvSpPr>
        <p:spPr bwMode="ltGray">
          <a:xfrm>
            <a:off x="6647687" y="0"/>
            <a:ext cx="2514601" cy="685800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781800" y="274640"/>
            <a:ext cx="1905000" cy="5851525"/>
          </a:xfrm>
        </p:spPr>
        <p:txBody>
          <a:bodyPr vert="eaVert"/>
          <a:lstStyle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304800"/>
            <a:ext cx="6019800" cy="5851525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5/11/2009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2640597" y="6377459"/>
            <a:ext cx="3836404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55448"/>
            <a:ext cx="8229600" cy="1252728"/>
          </a:xfrm>
        </p:spPr>
        <p:txBody>
          <a:bodyPr/>
          <a:lstStyle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5/11/2009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/>
        </p:nvSpPr>
        <p:spPr bwMode="ltGray">
          <a:xfrm>
            <a:off x="0" y="1"/>
            <a:ext cx="9144000" cy="260252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2" name="Прямоугольник 11"/>
          <p:cNvSpPr/>
          <p:nvPr/>
        </p:nvSpPr>
        <p:spPr bwMode="invGray">
          <a:xfrm>
            <a:off x="0" y="2602520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49808" y="118872"/>
            <a:ext cx="8013192" cy="1636776"/>
          </a:xfrm>
        </p:spPr>
        <p:txBody>
          <a:bodyPr vert="horz" lIns="91440" tIns="0" rIns="91440" bIns="0" rtlCol="0" anchor="b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 cap="none" baseline="0"/>
            </a:lvl1pPr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40664" y="1828800"/>
            <a:ext cx="8022336" cy="685800"/>
          </a:xfrm>
        </p:spPr>
        <p:txBody>
          <a:bodyPr lIns="146304" tIns="0" rIns="45720" bIns="0" anchor="t"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5/11/2009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773936"/>
            <a:ext cx="4038600" cy="4623816"/>
          </a:xfrm>
        </p:spPr>
        <p:txBody>
          <a:bodyPr lIns="91440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773936"/>
            <a:ext cx="4038600" cy="462381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5/11/2009</a:t>
            </a:fld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98987"/>
            <a:ext cx="4040188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449512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698987"/>
            <a:ext cx="4041775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449512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5/11/2009</a:t>
            </a:fld>
            <a:endParaRPr lang="en-US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5/11/2009</a:t>
            </a:fld>
            <a:endParaRPr lang="en-US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5/11/2009</a:t>
            </a:fld>
            <a:endParaRPr lang="en-US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67838" y="152400"/>
            <a:ext cx="2523744" cy="978408"/>
          </a:xfrm>
        </p:spPr>
        <p:txBody>
          <a:bodyPr vert="horz" lIns="73152" rIns="45720" bIns="0" rtlCol="0" anchor="b">
            <a:normAutofit/>
            <a:sp3d prstMaterial="matte"/>
          </a:bodyPr>
          <a:lstStyle>
            <a:lvl1pPr algn="l">
              <a:defRPr sz="2000" b="0"/>
            </a:lvl1pPr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019377" y="1743133"/>
            <a:ext cx="5920641" cy="455888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67838" y="1730018"/>
            <a:ext cx="246888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5/11/2009</a:t>
            </a:fld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Прямоугольник 11"/>
          <p:cNvSpPr/>
          <p:nvPr/>
        </p:nvSpPr>
        <p:spPr bwMode="invGray">
          <a:xfrm>
            <a:off x="2855737" y="0"/>
            <a:ext cx="4572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Прямоугольник 8"/>
          <p:cNvSpPr/>
          <p:nvPr/>
        </p:nvSpPr>
        <p:spPr bwMode="invGray">
          <a:xfrm>
            <a:off x="2855737" y="0"/>
            <a:ext cx="4572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64592" y="155448"/>
            <a:ext cx="2525150" cy="978408"/>
          </a:xfrm>
        </p:spPr>
        <p:txBody>
          <a:bodyPr lIns="73152" bIns="0" anchor="b">
            <a:sp3d prstMaterial="matte"/>
          </a:bodyPr>
          <a:lstStyle>
            <a:lvl1pPr algn="l">
              <a:defRPr sz="2000" b="0"/>
            </a:lvl1pPr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2903805" y="1484808"/>
            <a:ext cx="6247397" cy="5373192"/>
          </a:xfrm>
          <a:solidFill>
            <a:schemeClr val="bg2">
              <a:shade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  <a:extLst/>
          </a:lstStyle>
          <a:p>
            <a:r>
              <a:rPr kumimoji="0" lang="ru-RU" smtClean="0"/>
              <a:t>Вставка рисунка</a:t>
            </a:r>
            <a:endParaRPr kumimoji="0" lang="en-US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64592" y="1728216"/>
            <a:ext cx="246888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164592" y="1170432"/>
            <a:ext cx="2523744" cy="201168"/>
          </a:xfrm>
        </p:spPr>
        <p:txBody>
          <a:bodyPr/>
          <a:lstStyle/>
          <a:p>
            <a:fld id="{7EAF463A-BC7C-46EE-9F1E-7F377CCA4891}" type="datetimeFigureOut">
              <a:rPr lang="en-US" smtClean="0"/>
              <a:pPr/>
              <a:t>5/11/2009</a:t>
            </a:fld>
            <a:endParaRPr lang="en-US"/>
          </a:p>
        </p:txBody>
      </p:sp>
      <p:sp>
        <p:nvSpPr>
          <p:cNvPr id="11" name="Прямоугольник 10"/>
          <p:cNvSpPr/>
          <p:nvPr/>
        </p:nvSpPr>
        <p:spPr>
          <a:xfrm>
            <a:off x="2855737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Прямоугольник 8"/>
          <p:cNvSpPr/>
          <p:nvPr/>
        </p:nvSpPr>
        <p:spPr bwMode="invGray">
          <a:xfrm>
            <a:off x="2855737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3035808" y="1170432"/>
            <a:ext cx="5193792" cy="201168"/>
          </a:xfrm>
        </p:spPr>
        <p:txBody>
          <a:bodyPr/>
          <a:lstStyle>
            <a:lvl1pPr>
              <a:defRPr>
                <a:solidFill>
                  <a:schemeClr val="bg1">
                    <a:shade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339328" y="1170432"/>
            <a:ext cx="733864" cy="201168"/>
          </a:xfrm>
        </p:spPr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/>
          <p:cNvSpPr/>
          <p:nvPr/>
        </p:nvSpPr>
        <p:spPr bwMode="invGray">
          <a:xfrm>
            <a:off x="0" y="1435895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7" name="Прямоугольник 6"/>
          <p:cNvSpPr/>
          <p:nvPr/>
        </p:nvSpPr>
        <p:spPr bwMode="ltGray">
          <a:xfrm>
            <a:off x="0" y="0"/>
            <a:ext cx="9143999" cy="1433733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251062"/>
          </a:xfrm>
          <a:prstGeom prst="rect">
            <a:avLst/>
          </a:prstGeom>
        </p:spPr>
        <p:txBody>
          <a:bodyPr vert="horz" lIns="91440" rIns="45720" rtlCol="0" anchor="ctr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775191"/>
            <a:ext cx="8229600" cy="4625609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  <a:p>
            <a:pPr lvl="1" eaLnBrk="1" latinLnBrk="0" hangingPunct="1"/>
            <a:r>
              <a:rPr kumimoji="0" lang="ru-RU" smtClean="0"/>
              <a:t>Второй уровень</a:t>
            </a:r>
          </a:p>
          <a:p>
            <a:pPr lvl="2" eaLnBrk="1" latinLnBrk="0" hangingPunct="1"/>
            <a:r>
              <a:rPr kumimoji="0" lang="ru-RU" smtClean="0"/>
              <a:t>Третий уровень</a:t>
            </a:r>
          </a:p>
          <a:p>
            <a:pPr lvl="3" eaLnBrk="1" latinLnBrk="0" hangingPunct="1"/>
            <a:r>
              <a:rPr kumimoji="0" lang="ru-RU" smtClean="0"/>
              <a:t>Четвертый уровень</a:t>
            </a:r>
          </a:p>
          <a:p>
            <a:pPr lvl="4" eaLnBrk="1" latinLnBrk="0" hangingPunct="1"/>
            <a:r>
              <a:rPr kumimoji="0"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476999"/>
            <a:ext cx="2133600" cy="274320"/>
          </a:xfrm>
          <a:prstGeom prst="rect">
            <a:avLst/>
          </a:prstGeom>
        </p:spPr>
        <p:txBody>
          <a:bodyPr vert="horz" lIns="109728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fld id="{7EAF463A-BC7C-46EE-9F1E-7F377CCA4891}" type="datetimeFigureOut">
              <a:rPr lang="en-US" smtClean="0"/>
              <a:pPr/>
              <a:t>5/11/2009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2640596" y="6476999"/>
            <a:ext cx="5507719" cy="274320"/>
          </a:xfrm>
          <a:prstGeom prst="rect">
            <a:avLst/>
          </a:prstGeom>
        </p:spPr>
        <p:txBody>
          <a:bodyPr vert="horz" lIns="45720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204396" y="6476999"/>
            <a:ext cx="733864" cy="274320"/>
          </a:xfrm>
          <a:prstGeom prst="rect">
            <a:avLst/>
          </a:prstGeom>
        </p:spPr>
        <p:txBody>
          <a:bodyPr vert="horz" bIns="0" rtlCol="0" anchor="b"/>
          <a:lstStyle>
            <a:lvl1pPr algn="r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</p:sldLayoutIdLst>
  <p:txStyles>
    <p:titleStyle>
      <a:lvl1pPr algn="l" rtl="0" eaLnBrk="1" latinLnBrk="0" hangingPunct="1">
        <a:spcBef>
          <a:spcPct val="0"/>
        </a:spcBef>
        <a:buNone/>
        <a:defRPr kumimoji="0" sz="4500" b="1" kern="1200">
          <a:solidFill>
            <a:schemeClr val="accent1">
              <a:satMod val="150000"/>
            </a:schemeClr>
          </a:solidFill>
          <a:effectLst/>
          <a:latin typeface="+mj-lt"/>
          <a:ea typeface="+mj-ea"/>
          <a:cs typeface="+mj-cs"/>
        </a:defRPr>
      </a:lvl1pPr>
      <a:extLst/>
    </p:titleStyle>
    <p:bodyStyle>
      <a:lvl1pPr marL="438912" indent="-320040" algn="l" rtl="0" eaLnBrk="1" latinLnBrk="0" hangingPunct="1">
        <a:spcBef>
          <a:spcPts val="0"/>
        </a:spcBef>
        <a:buClr>
          <a:schemeClr val="accent1"/>
        </a:buClr>
        <a:buSzPct val="80000"/>
        <a:buFont typeface="Wingdings 2"/>
        <a:buChar char="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31520" indent="-274320" algn="l" rtl="0" eaLnBrk="1" latinLnBrk="0" hangingPunct="1">
        <a:spcBef>
          <a:spcPct val="20000"/>
        </a:spcBef>
        <a:buClr>
          <a:schemeClr val="accent2"/>
        </a:buClr>
        <a:buSzPct val="90000"/>
        <a:buFont typeface="Wingdings"/>
        <a:buChar char="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96696" indent="-228600" algn="l" rtl="0" eaLnBrk="1" latinLnBrk="0" hangingPunct="1">
        <a:spcBef>
          <a:spcPct val="20000"/>
        </a:spcBef>
        <a:buClr>
          <a:schemeClr val="accent3"/>
        </a:buClr>
        <a:buFont typeface="Arial"/>
        <a:buChar char="▪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16152" indent="-182880" algn="l" rtl="0" eaLnBrk="1" latinLnBrk="0" hangingPunct="1">
        <a:spcBef>
          <a:spcPct val="20000"/>
        </a:spcBef>
        <a:buClr>
          <a:schemeClr val="accent4"/>
        </a:buClr>
        <a:buFont typeface="Arial"/>
        <a:buChar char="▪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26464" indent="-182880" algn="l" rtl="0" eaLnBrk="1" latinLnBrk="0" hangingPunct="1">
        <a:spcBef>
          <a:spcPct val="20000"/>
        </a:spcBef>
        <a:buClr>
          <a:schemeClr val="accent5"/>
        </a:buClr>
        <a:buFont typeface="Wingdings 3"/>
        <a:buChar char=""/>
        <a:defRPr kumimoji="0" lang="en-US" sz="2000" kern="1200" smtClean="0">
          <a:solidFill>
            <a:schemeClr val="tx1"/>
          </a:solidFill>
          <a:latin typeface="+mn-lt"/>
          <a:ea typeface="+mn-ea"/>
          <a:cs typeface="+mn-cs"/>
        </a:defRPr>
      </a:lvl5pPr>
      <a:lvl6pPr marL="1627632" indent="-182880" algn="l" rtl="0" eaLnBrk="1" latinLnBrk="0" hangingPunct="1">
        <a:spcBef>
          <a:spcPct val="20000"/>
        </a:spcBef>
        <a:buClr>
          <a:schemeClr val="accent6"/>
        </a:buClr>
        <a:buSzPct val="100000"/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ct val="20000"/>
        </a:spcBef>
        <a:buClr>
          <a:schemeClr val="accent1"/>
        </a:buClr>
        <a:buSzPct val="100000"/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ct val="20000"/>
        </a:spcBef>
        <a:buClr>
          <a:schemeClr val="accent2"/>
        </a:buClr>
        <a:buFont typeface="Wingdings 2" pitchFamily="18" charset="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231136" indent="-182880" algn="l" rtl="0" eaLnBrk="1" latinLnBrk="0" hangingPunct="1">
        <a:spcBef>
          <a:spcPct val="20000"/>
        </a:spcBef>
        <a:buClr>
          <a:schemeClr val="accent3"/>
        </a:buClr>
        <a:buFont typeface="Wingdings 2" pitchFamily="18" charset="2"/>
        <a:buChar char="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blogs.gotdotnet.ru/personal/AlexanderByndyu" TargetMode="External"/><Relationship Id="rId2" Type="http://schemas.openxmlformats.org/officeDocument/2006/relationships/hyperlink" Target="mailto:alexander.byndyu@gmail.com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2" Type="http://schemas.openxmlformats.org/officeDocument/2006/relationships/hyperlink" Target="http://fitnesse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artoftest.com/products/webaii.aspx" TargetMode="External"/><Relationship Id="rId5" Type="http://schemas.openxmlformats.org/officeDocument/2006/relationships/image" Target="../media/image17.png"/><Relationship Id="rId4" Type="http://schemas.openxmlformats.org/officeDocument/2006/relationships/hyperlink" Target="http://seleniumhq.org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gi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blogs.gotdotnet.ru/personal/AlexanderByndyu" TargetMode="External"/><Relationship Id="rId2" Type="http://schemas.openxmlformats.org/officeDocument/2006/relationships/hyperlink" Target="mailto:alexander.byndyu@gmail.com" TargetMode="Externa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www4.informatik.tu-muenchen.de/lehre/vorlesungen/vse/WS2004/1999_Standish_Chaos.pdf" TargetMode="External"/><Relationship Id="rId7" Type="http://schemas.openxmlformats.org/officeDocument/2006/relationships/hyperlink" Target="http://blog.aspiring-technology.com/file.axd?file=Continuous+Integration+at+Enterprise+Scale.pdf" TargetMode="External"/><Relationship Id="rId2" Type="http://schemas.openxmlformats.org/officeDocument/2006/relationships/hyperlink" Target="http://www.standishgroup.com/newsroom/chaos_2009.php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ollaboration.csc.ncsu.edu/laurie/Papers/williamsltestDrivenDevelopment.pdf" TargetMode="External"/><Relationship Id="rId5" Type="http://schemas.openxmlformats.org/officeDocument/2006/relationships/hyperlink" Target="http://iit-iti.nrc-cnrc.gc.ca/iit-publications-iti/docs/NRC-47445.pdf" TargetMode="External"/><Relationship Id="rId4" Type="http://schemas.openxmlformats.org/officeDocument/2006/relationships/hyperlink" Target="http://collaboration.csc.ncsu.edu/laurie/Papers/XPSardinia.PDF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457200" y="329184"/>
            <a:ext cx="8382000" cy="1673352"/>
          </a:xfrm>
        </p:spPr>
        <p:txBody>
          <a:bodyPr>
            <a:normAutofit/>
          </a:bodyPr>
          <a:lstStyle/>
          <a:p>
            <a:r>
              <a:rPr lang="ru-RU" sz="4000" dirty="0" smtClean="0"/>
              <a:t>Экстремальное программирование</a:t>
            </a:r>
            <a:br>
              <a:rPr lang="ru-RU" sz="4000" dirty="0" smtClean="0"/>
            </a:br>
            <a:r>
              <a:rPr lang="ru-RU" sz="4000" dirty="0" smtClean="0"/>
              <a:t>Опыт внедрения</a:t>
            </a:r>
            <a:endParaRPr lang="ru-RU" sz="4000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457200" y="2386584"/>
            <a:ext cx="3962400" cy="813816"/>
          </a:xfrm>
        </p:spPr>
        <p:txBody>
          <a:bodyPr>
            <a:normAutofit/>
          </a:bodyPr>
          <a:lstStyle/>
          <a:p>
            <a:r>
              <a:rPr lang="ru-RU" sz="2800" dirty="0" smtClean="0"/>
              <a:t>Бындю Александр</a:t>
            </a:r>
            <a:endParaRPr lang="en-US" sz="2800" dirty="0" smtClean="0"/>
          </a:p>
        </p:txBody>
      </p:sp>
      <p:sp>
        <p:nvSpPr>
          <p:cNvPr id="4" name="Подзаголовок 2"/>
          <p:cNvSpPr txBox="1">
            <a:spLocks/>
          </p:cNvSpPr>
          <p:nvPr/>
        </p:nvSpPr>
        <p:spPr>
          <a:xfrm>
            <a:off x="457200" y="3986784"/>
            <a:ext cx="5943600" cy="737616"/>
          </a:xfrm>
          <a:prstGeom prst="rect">
            <a:avLst/>
          </a:prstGeom>
        </p:spPr>
        <p:txBody>
          <a:bodyPr vert="horz" lIns="118872" tIns="0" rIns="45720" bIns="0" rtlCol="0" anchor="b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2"/>
              </a:rPr>
              <a:t>alexander.byndyu@gmail.com</a:t>
            </a:r>
            <a:endParaRPr kumimoji="0" lang="en-US" sz="2000" b="0" i="0" u="none" strike="noStrike" kern="120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3"/>
              </a:rPr>
              <a:t>http://blogs.gotdotnet.ru/personal/AlexanderByndyu</a:t>
            </a:r>
            <a:endParaRPr kumimoji="0" lang="ru-RU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 advTm="2250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Парное программирование</a:t>
            </a:r>
            <a:endParaRPr lang="ru-RU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 r="20000"/>
          <a:stretch>
            <a:fillRect/>
          </a:stretch>
        </p:blipFill>
        <p:spPr bwMode="auto">
          <a:xfrm>
            <a:off x="5638800" y="3962400"/>
            <a:ext cx="3505200" cy="25146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Прямоугольник 3"/>
          <p:cNvSpPr/>
          <p:nvPr/>
        </p:nvSpPr>
        <p:spPr>
          <a:xfrm>
            <a:off x="228600" y="1371600"/>
            <a:ext cx="6935681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8000" b="1" spc="50" dirty="0" smtClean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15% </a:t>
            </a:r>
            <a:r>
              <a:rPr lang="ru-RU" sz="4800" b="1" spc="50" dirty="0" smtClean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больше времени</a:t>
            </a:r>
            <a:endParaRPr lang="ru-RU" sz="4800" b="1" spc="50" dirty="0">
              <a:ln w="11430"/>
              <a:solidFill>
                <a:srgbClr val="FF000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228600" y="2590800"/>
            <a:ext cx="8201284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8000" b="1" spc="50" dirty="0" smtClean="0">
                <a:ln w="11430"/>
                <a:solidFill>
                  <a:srgbClr val="00B05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15-60% </a:t>
            </a:r>
            <a:r>
              <a:rPr lang="ru-RU" sz="4800" b="1" spc="50" dirty="0" smtClean="0">
                <a:ln w="11430"/>
                <a:solidFill>
                  <a:srgbClr val="00B05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меньше ошибок</a:t>
            </a:r>
            <a:endParaRPr lang="ru-RU" sz="4800" b="1" spc="50" dirty="0">
              <a:ln w="11430"/>
              <a:solidFill>
                <a:srgbClr val="00B05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287650" y="4667250"/>
            <a:ext cx="5388719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ru-RU" sz="2800" b="1" spc="50" dirty="0" smtClean="0">
                <a:ln w="11430"/>
                <a:solidFill>
                  <a:srgbClr val="00B05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Постоянный контроль качества</a:t>
            </a:r>
            <a:endParaRPr lang="ru-RU" sz="2800" b="1" spc="50" dirty="0">
              <a:ln w="11430"/>
              <a:solidFill>
                <a:srgbClr val="00B05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304800" y="5181600"/>
            <a:ext cx="4699877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ru-RU" sz="2800" b="1" spc="50" dirty="0" smtClean="0">
                <a:ln w="11430"/>
                <a:solidFill>
                  <a:srgbClr val="00B05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Постоянный обмен опытом</a:t>
            </a:r>
            <a:endParaRPr lang="ru-RU" sz="2800" b="1" spc="50" dirty="0">
              <a:ln w="11430"/>
              <a:solidFill>
                <a:srgbClr val="00B05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287650" y="4191000"/>
            <a:ext cx="649415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ru-RU" sz="2800" b="1" spc="50" dirty="0" smtClean="0">
                <a:ln w="11430"/>
                <a:solidFill>
                  <a:srgbClr val="00B05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Применение стандартов кодирования</a:t>
            </a:r>
            <a:endParaRPr lang="ru-RU" sz="2800" b="1" spc="50" dirty="0">
              <a:ln w="11430"/>
              <a:solidFill>
                <a:srgbClr val="00B05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287650" y="5638800"/>
            <a:ext cx="3927357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ru-RU" sz="2800" b="1" spc="50" dirty="0" smtClean="0">
                <a:ln w="11430"/>
                <a:solidFill>
                  <a:srgbClr val="00B05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Сплачивание команды</a:t>
            </a:r>
            <a:endParaRPr lang="ru-RU" sz="2800" b="1" spc="50" dirty="0">
              <a:ln w="11430"/>
              <a:solidFill>
                <a:srgbClr val="00B05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8" grpId="0"/>
      <p:bldP spid="10" grpId="0"/>
      <p:bldP spid="11" grpId="0"/>
      <p:bldP spid="1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Постоянная интеграция</a:t>
            </a:r>
            <a:endParaRPr lang="ru-RU" dirty="0"/>
          </a:p>
        </p:txBody>
      </p:sp>
      <p:pic>
        <p:nvPicPr>
          <p:cNvPr id="1038" name="Picture 14" descr="C:\Temp\msohtmlclip1\01\clip_image00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733800" y="1695449"/>
            <a:ext cx="1219745" cy="514351"/>
          </a:xfrm>
          <a:prstGeom prst="rect">
            <a:avLst/>
          </a:prstGeom>
          <a:noFill/>
        </p:spPr>
      </p:pic>
      <p:pic>
        <p:nvPicPr>
          <p:cNvPr id="1040" name="Picture 16" descr="C:\Temp\msohtmlclip1\01\clip_image001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172200" y="3048000"/>
            <a:ext cx="778873" cy="1183006"/>
          </a:xfrm>
          <a:prstGeom prst="rect">
            <a:avLst/>
          </a:prstGeom>
          <a:noFill/>
        </p:spPr>
      </p:pic>
      <p:pic>
        <p:nvPicPr>
          <p:cNvPr id="1042" name="Picture 18" descr="C:\Temp\msohtmlclip1\01\clip_image001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181600" y="5715000"/>
            <a:ext cx="1131571" cy="859700"/>
          </a:xfrm>
          <a:prstGeom prst="rect">
            <a:avLst/>
          </a:prstGeom>
          <a:noFill/>
        </p:spPr>
      </p:pic>
      <p:pic>
        <p:nvPicPr>
          <p:cNvPr id="1044" name="Picture 20" descr="C:\Temp\msohtmlclip1\01\clip_image001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209800" y="5642065"/>
            <a:ext cx="1116874" cy="911135"/>
          </a:xfrm>
          <a:prstGeom prst="rect">
            <a:avLst/>
          </a:prstGeom>
          <a:noFill/>
        </p:spPr>
      </p:pic>
      <p:pic>
        <p:nvPicPr>
          <p:cNvPr id="1046" name="Picture 22" descr="C:\Temp\msohtmlclip1\01\clip_image001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718310" y="3120934"/>
            <a:ext cx="720090" cy="1146266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5105400" y="2362200"/>
            <a:ext cx="1752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b="1" dirty="0" smtClean="0"/>
              <a:t>1. </a:t>
            </a:r>
            <a:r>
              <a:rPr lang="ru-RU" sz="1600" dirty="0" smtClean="0"/>
              <a:t>Разработчик пишет код</a:t>
            </a:r>
            <a:endParaRPr lang="ru-RU" sz="1600" dirty="0"/>
          </a:p>
        </p:txBody>
      </p:sp>
      <p:sp>
        <p:nvSpPr>
          <p:cNvPr id="21" name="TextBox 20"/>
          <p:cNvSpPr txBox="1"/>
          <p:nvPr/>
        </p:nvSpPr>
        <p:spPr>
          <a:xfrm>
            <a:off x="5715000" y="4315361"/>
            <a:ext cx="19812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b="1" dirty="0" smtClean="0"/>
              <a:t>2. </a:t>
            </a:r>
            <a:r>
              <a:rPr lang="ru-RU" sz="1600" dirty="0" smtClean="0"/>
              <a:t>Заливает </a:t>
            </a:r>
            <a:r>
              <a:rPr lang="ru-RU" sz="1600" dirty="0" smtClean="0"/>
              <a:t>изменений в систему контроля версий</a:t>
            </a:r>
          </a:p>
          <a:p>
            <a:pPr algn="ctr"/>
            <a:endParaRPr lang="ru-RU" sz="1600" dirty="0"/>
          </a:p>
        </p:txBody>
      </p:sp>
      <p:sp>
        <p:nvSpPr>
          <p:cNvPr id="23" name="TextBox 22"/>
          <p:cNvSpPr txBox="1"/>
          <p:nvPr/>
        </p:nvSpPr>
        <p:spPr>
          <a:xfrm>
            <a:off x="3352800" y="5933182"/>
            <a:ext cx="1905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b="1" dirty="0" smtClean="0"/>
              <a:t>3. </a:t>
            </a:r>
            <a:r>
              <a:rPr lang="ru-RU" sz="1600" dirty="0" smtClean="0"/>
              <a:t>Интеграционная система </a:t>
            </a:r>
            <a:r>
              <a:rPr lang="ru-RU" sz="1600" dirty="0" smtClean="0"/>
              <a:t>находит </a:t>
            </a:r>
            <a:r>
              <a:rPr lang="ru-RU" sz="1600" dirty="0" smtClean="0"/>
              <a:t>изменения</a:t>
            </a:r>
          </a:p>
          <a:p>
            <a:pPr algn="ctr"/>
            <a:endParaRPr lang="ru-RU" sz="1600" dirty="0"/>
          </a:p>
        </p:txBody>
      </p:sp>
      <p:sp>
        <p:nvSpPr>
          <p:cNvPr id="24" name="TextBox 23"/>
          <p:cNvSpPr txBox="1"/>
          <p:nvPr/>
        </p:nvSpPr>
        <p:spPr>
          <a:xfrm>
            <a:off x="762000" y="4343400"/>
            <a:ext cx="3048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b="1" dirty="0" smtClean="0"/>
              <a:t>4. </a:t>
            </a:r>
            <a:r>
              <a:rPr lang="ru-RU" sz="1600" dirty="0" smtClean="0"/>
              <a:t>Интеграционная система </a:t>
            </a:r>
            <a:r>
              <a:rPr lang="ru-RU" sz="1600" dirty="0" smtClean="0"/>
              <a:t>берет </a:t>
            </a:r>
            <a:r>
              <a:rPr lang="ru-RU" sz="1600" dirty="0" smtClean="0"/>
              <a:t>последнюю версия кода, компилирует и запускает модульные тесты</a:t>
            </a:r>
          </a:p>
          <a:p>
            <a:pPr algn="ctr"/>
            <a:endParaRPr lang="ru-RU" sz="1600" dirty="0"/>
          </a:p>
        </p:txBody>
      </p:sp>
      <p:sp>
        <p:nvSpPr>
          <p:cNvPr id="25" name="TextBox 24"/>
          <p:cNvSpPr txBox="1"/>
          <p:nvPr/>
        </p:nvSpPr>
        <p:spPr>
          <a:xfrm>
            <a:off x="1295400" y="2133600"/>
            <a:ext cx="2667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b="1" dirty="0" smtClean="0"/>
              <a:t>5. </a:t>
            </a:r>
            <a:r>
              <a:rPr lang="ru-RU" sz="1600" dirty="0" smtClean="0"/>
              <a:t>Интеграционная система </a:t>
            </a:r>
            <a:r>
              <a:rPr lang="ru-RU" sz="1600" dirty="0" smtClean="0"/>
              <a:t>оповещает систему об успехе или неудаче</a:t>
            </a:r>
          </a:p>
          <a:p>
            <a:pPr algn="ctr"/>
            <a:endParaRPr lang="ru-RU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Простой дизайн</a:t>
            </a:r>
            <a:endParaRPr lang="ru-RU" dirty="0"/>
          </a:p>
        </p:txBody>
      </p:sp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0" y="2590800"/>
            <a:ext cx="4204855" cy="2890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3400" y="2514600"/>
            <a:ext cx="2857500" cy="285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Заказчик в команде</a:t>
            </a:r>
            <a:endParaRPr lang="ru-RU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14400" y="1600200"/>
            <a:ext cx="6775585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Приемочные тесты</a:t>
            </a:r>
            <a:endParaRPr lang="ru-RU" dirty="0"/>
          </a:p>
        </p:txBody>
      </p:sp>
      <p:pic>
        <p:nvPicPr>
          <p:cNvPr id="1026" name="Picture 2">
            <a:hlinkClick r:id="rId2"/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3400" y="1905000"/>
            <a:ext cx="2362200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 descr="C:\Documents and Settings\AHT\Рабочий стол\big-logo.png">
            <a:hlinkClick r:id="rId4"/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981200" y="4572000"/>
            <a:ext cx="2114550" cy="1912938"/>
          </a:xfrm>
          <a:prstGeom prst="rect">
            <a:avLst/>
          </a:prstGeom>
          <a:noFill/>
        </p:spPr>
      </p:pic>
      <p:pic>
        <p:nvPicPr>
          <p:cNvPr id="1029" name="Picture 5">
            <a:hlinkClick r:id="rId6"/>
          </p:cNvPr>
          <p:cNvPicPr>
            <a:picLocks noChangeAspect="1" noChangeArrowheads="1"/>
          </p:cNvPicPr>
          <p:nvPr/>
        </p:nvPicPr>
        <p:blipFill>
          <a:blip r:embed="rId7"/>
          <a:srcRect l="12808" t="7576" r="34236"/>
          <a:stretch>
            <a:fillRect/>
          </a:stretch>
        </p:blipFill>
        <p:spPr bwMode="auto">
          <a:xfrm>
            <a:off x="4343400" y="2057400"/>
            <a:ext cx="2047875" cy="2324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Прямоугольник 7"/>
          <p:cNvSpPr/>
          <p:nvPr/>
        </p:nvSpPr>
        <p:spPr>
          <a:xfrm>
            <a:off x="5029200" y="4800600"/>
            <a:ext cx="3417923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/>
            <a:r>
              <a:rPr lang="en-US" sz="8800" b="1" cap="none" spc="150" dirty="0" smtClean="0">
                <a:ln w="11430"/>
                <a:solidFill>
                  <a:srgbClr val="0099CC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WatiN</a:t>
            </a:r>
            <a:endParaRPr lang="ru-RU" sz="8800" b="1" cap="none" spc="150" dirty="0">
              <a:ln w="11430"/>
              <a:solidFill>
                <a:srgbClr val="0099CC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Овал 15"/>
          <p:cNvSpPr/>
          <p:nvPr/>
        </p:nvSpPr>
        <p:spPr>
          <a:xfrm>
            <a:off x="1905000" y="1676400"/>
            <a:ext cx="3505200" cy="2133600"/>
          </a:xfrm>
          <a:prstGeom prst="ellipse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Метафора системы</a:t>
            </a:r>
            <a:endParaRPr lang="ru-RU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524500" y="3571875"/>
            <a:ext cx="3619500" cy="3286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8" name="Picture 8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-1" y="4495801"/>
            <a:ext cx="2721429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30" name="Picture 10" descr="C:\Documents and Settings\AHT\Рабочий стол\man-on-computer.gif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590800" y="4626429"/>
            <a:ext cx="2603500" cy="2231571"/>
          </a:xfrm>
          <a:prstGeom prst="rect">
            <a:avLst/>
          </a:prstGeom>
          <a:noFill/>
        </p:spPr>
      </p:pic>
      <p:pic>
        <p:nvPicPr>
          <p:cNvPr id="5131" name="Picture 11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286000" y="1447800"/>
            <a:ext cx="2448495" cy="2281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7" name="Овал 16"/>
          <p:cNvSpPr/>
          <p:nvPr/>
        </p:nvSpPr>
        <p:spPr>
          <a:xfrm>
            <a:off x="3733800" y="4419600"/>
            <a:ext cx="381000" cy="228600"/>
          </a:xfrm>
          <a:prstGeom prst="ellipse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Овал 17"/>
          <p:cNvSpPr/>
          <p:nvPr/>
        </p:nvSpPr>
        <p:spPr>
          <a:xfrm>
            <a:off x="3429000" y="3886200"/>
            <a:ext cx="533400" cy="381000"/>
          </a:xfrm>
          <a:prstGeom prst="ellipse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Овал 18"/>
          <p:cNvSpPr/>
          <p:nvPr/>
        </p:nvSpPr>
        <p:spPr>
          <a:xfrm>
            <a:off x="4114800" y="4648200"/>
            <a:ext cx="228600" cy="152400"/>
          </a:xfrm>
          <a:prstGeom prst="ellipse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Овал 19"/>
          <p:cNvSpPr/>
          <p:nvPr/>
        </p:nvSpPr>
        <p:spPr>
          <a:xfrm>
            <a:off x="5715000" y="3124200"/>
            <a:ext cx="533400" cy="381000"/>
          </a:xfrm>
          <a:prstGeom prst="ellipse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Овал 20"/>
          <p:cNvSpPr/>
          <p:nvPr/>
        </p:nvSpPr>
        <p:spPr>
          <a:xfrm>
            <a:off x="6324600" y="3429000"/>
            <a:ext cx="381000" cy="228600"/>
          </a:xfrm>
          <a:prstGeom prst="ellipse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Овал 21"/>
          <p:cNvSpPr/>
          <p:nvPr/>
        </p:nvSpPr>
        <p:spPr>
          <a:xfrm>
            <a:off x="6858000" y="3581400"/>
            <a:ext cx="228600" cy="152400"/>
          </a:xfrm>
          <a:prstGeom prst="ellipse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Овал 22"/>
          <p:cNvSpPr/>
          <p:nvPr/>
        </p:nvSpPr>
        <p:spPr>
          <a:xfrm>
            <a:off x="1600200" y="3352800"/>
            <a:ext cx="533400" cy="381000"/>
          </a:xfrm>
          <a:prstGeom prst="ellipse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Овал 23"/>
          <p:cNvSpPr/>
          <p:nvPr/>
        </p:nvSpPr>
        <p:spPr>
          <a:xfrm>
            <a:off x="1371600" y="3886200"/>
            <a:ext cx="381000" cy="228600"/>
          </a:xfrm>
          <a:prstGeom prst="ellipse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Овал 24"/>
          <p:cNvSpPr/>
          <p:nvPr/>
        </p:nvSpPr>
        <p:spPr>
          <a:xfrm>
            <a:off x="1295400" y="4267200"/>
            <a:ext cx="228600" cy="152400"/>
          </a:xfrm>
          <a:prstGeom prst="ellipse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Коллективное владение кодом</a:t>
            </a:r>
            <a:endParaRPr lang="ru-RU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 b="4728"/>
          <a:stretch>
            <a:fillRect/>
          </a:stretch>
        </p:blipFill>
        <p:spPr bwMode="auto">
          <a:xfrm>
            <a:off x="2438400" y="2743200"/>
            <a:ext cx="3962400" cy="251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Стандарты кодирования</a:t>
            </a:r>
            <a:endParaRPr lang="ru-RU" dirty="0"/>
          </a:p>
        </p:txBody>
      </p: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 rot="5400000">
            <a:off x="2084342" y="735059"/>
            <a:ext cx="4952998" cy="66832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40 часовая рабочая неделя</a:t>
            </a:r>
            <a:endParaRPr lang="ru-RU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 t="9444" b="12361"/>
          <a:stretch>
            <a:fillRect/>
          </a:stretch>
        </p:blipFill>
        <p:spPr bwMode="auto">
          <a:xfrm>
            <a:off x="0" y="1495425"/>
            <a:ext cx="9144000" cy="536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Куда идем?</a:t>
            </a:r>
            <a:endParaRPr lang="ru-RU" dirty="0"/>
          </a:p>
        </p:txBody>
      </p:sp>
      <p:pic>
        <p:nvPicPr>
          <p:cNvPr id="3" name="Picture 2" descr="C:\Documents and Settings\AHT\Рабочий стол\CHAOS reports.png"/>
          <p:cNvPicPr>
            <a:picLocks noChangeAspect="1" noChangeArrowheads="1"/>
          </p:cNvPicPr>
          <p:nvPr/>
        </p:nvPicPr>
        <p:blipFill>
          <a:blip r:embed="rId2"/>
          <a:srcRect l="1688" r="419"/>
          <a:stretch>
            <a:fillRect/>
          </a:stretch>
        </p:blipFill>
        <p:spPr bwMode="auto">
          <a:xfrm>
            <a:off x="0" y="1752600"/>
            <a:ext cx="9144000" cy="4572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Риски</a:t>
            </a:r>
            <a:endParaRPr lang="ru-RU" dirty="0"/>
          </a:p>
        </p:txBody>
      </p:sp>
      <p:sp>
        <p:nvSpPr>
          <p:cNvPr id="23" name="Прямоугольник 22"/>
          <p:cNvSpPr/>
          <p:nvPr/>
        </p:nvSpPr>
        <p:spPr>
          <a:xfrm>
            <a:off x="696824" y="1676400"/>
            <a:ext cx="6226383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ru-RU" sz="9600" b="1" spc="50" dirty="0" smtClean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24</a:t>
            </a:r>
            <a:r>
              <a:rPr lang="en-US" sz="9600" b="1" spc="50" dirty="0" smtClean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% </a:t>
            </a:r>
            <a:r>
              <a:rPr lang="ru-RU" sz="6000" b="1" spc="50" dirty="0" smtClean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отменены</a:t>
            </a:r>
            <a:endParaRPr lang="ru-RU" sz="6000" b="1" spc="50" dirty="0">
              <a:ln w="11430"/>
              <a:solidFill>
                <a:srgbClr val="FF000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24" name="Прямоугольник 23"/>
          <p:cNvSpPr/>
          <p:nvPr/>
        </p:nvSpPr>
        <p:spPr>
          <a:xfrm>
            <a:off x="696824" y="3307140"/>
            <a:ext cx="6108211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9600" b="1" spc="50" dirty="0" smtClean="0">
                <a:ln w="11430"/>
                <a:solidFill>
                  <a:srgbClr val="C0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4</a:t>
            </a:r>
            <a:r>
              <a:rPr lang="ru-RU" sz="9600" b="1" spc="50" dirty="0" smtClean="0">
                <a:ln w="11430"/>
                <a:solidFill>
                  <a:srgbClr val="C0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4</a:t>
            </a:r>
            <a:r>
              <a:rPr lang="en-US" sz="9600" b="1" spc="50" dirty="0" smtClean="0">
                <a:ln w="11430"/>
                <a:solidFill>
                  <a:srgbClr val="C0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%</a:t>
            </a:r>
            <a:r>
              <a:rPr lang="ru-RU" sz="9600" b="1" spc="50" dirty="0" smtClean="0">
                <a:ln w="11430"/>
                <a:solidFill>
                  <a:srgbClr val="C0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 </a:t>
            </a:r>
            <a:r>
              <a:rPr lang="ru-RU" sz="6000" b="1" spc="50" dirty="0" smtClean="0">
                <a:ln w="11430"/>
                <a:solidFill>
                  <a:srgbClr val="C0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опоздали</a:t>
            </a:r>
            <a:endParaRPr lang="ru-RU" sz="6000" b="1" spc="50" dirty="0">
              <a:ln w="11430"/>
              <a:solidFill>
                <a:srgbClr val="C0000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25" name="Прямоугольник 24"/>
          <p:cNvSpPr/>
          <p:nvPr/>
        </p:nvSpPr>
        <p:spPr>
          <a:xfrm>
            <a:off x="696824" y="4953000"/>
            <a:ext cx="5787161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9600" b="1" spc="50" dirty="0" smtClean="0">
                <a:ln w="11430"/>
                <a:solidFill>
                  <a:srgbClr val="00B05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3</a:t>
            </a:r>
            <a:r>
              <a:rPr lang="ru-RU" sz="9600" b="1" spc="50" dirty="0" smtClean="0">
                <a:ln w="11430"/>
                <a:solidFill>
                  <a:srgbClr val="00B05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2</a:t>
            </a:r>
            <a:r>
              <a:rPr lang="en-US" sz="9600" b="1" spc="50" dirty="0" smtClean="0">
                <a:ln w="11430"/>
                <a:solidFill>
                  <a:srgbClr val="00B05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%</a:t>
            </a:r>
            <a:r>
              <a:rPr lang="ru-RU" sz="9600" b="1" spc="50" dirty="0" smtClean="0">
                <a:ln w="11430"/>
                <a:solidFill>
                  <a:srgbClr val="00B05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 </a:t>
            </a:r>
            <a:r>
              <a:rPr lang="ru-RU" sz="6000" b="1" spc="50" dirty="0" smtClean="0">
                <a:ln w="11430"/>
                <a:solidFill>
                  <a:srgbClr val="00B05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по плану</a:t>
            </a:r>
            <a:endParaRPr lang="ru-RU" sz="6000" b="1" spc="50" dirty="0">
              <a:ln w="11430"/>
              <a:solidFill>
                <a:srgbClr val="00B05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066800" y="1295400"/>
            <a:ext cx="2971800" cy="838200"/>
          </a:xfrm>
        </p:spPr>
        <p:txBody>
          <a:bodyPr/>
          <a:lstStyle/>
          <a:p>
            <a:r>
              <a:rPr lang="ru-RU" dirty="0" smtClean="0"/>
              <a:t>Спасибо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type="subTitle" idx="1"/>
          </p:nvPr>
        </p:nvSpPr>
        <p:spPr>
          <a:xfrm>
            <a:off x="2209800" y="3048000"/>
            <a:ext cx="8077200" cy="1499616"/>
          </a:xfrm>
        </p:spPr>
        <p:txBody>
          <a:bodyPr>
            <a:normAutofit fontScale="25000" lnSpcReduction="20000"/>
          </a:bodyPr>
          <a:lstStyle/>
          <a:p>
            <a:pPr>
              <a:buNone/>
            </a:pPr>
            <a:r>
              <a:rPr lang="ru-RU" sz="11200" dirty="0" smtClean="0"/>
              <a:t>Бындю Александр</a:t>
            </a:r>
            <a:endParaRPr lang="en-US" sz="11200" dirty="0" smtClean="0"/>
          </a:p>
          <a:p>
            <a:pPr>
              <a:buNone/>
            </a:pPr>
            <a:r>
              <a:rPr lang="ru-RU" sz="8000" dirty="0" smtClean="0"/>
              <a:t>ведущий </a:t>
            </a:r>
            <a:r>
              <a:rPr lang="en-US" sz="8000" dirty="0" smtClean="0"/>
              <a:t>.NET </a:t>
            </a:r>
            <a:r>
              <a:rPr lang="ru-RU" sz="8000" dirty="0" smtClean="0"/>
              <a:t>разработчик</a:t>
            </a:r>
          </a:p>
          <a:p>
            <a:pPr>
              <a:buNone/>
            </a:pPr>
            <a:endParaRPr lang="ru-RU" dirty="0" smtClean="0"/>
          </a:p>
          <a:p>
            <a:pPr>
              <a:buNone/>
            </a:pPr>
            <a:endParaRPr lang="ru-RU" dirty="0" smtClean="0"/>
          </a:p>
          <a:p>
            <a:pPr marL="0" lvl="0" indent="0">
              <a:buNone/>
              <a:defRPr/>
            </a:pPr>
            <a:r>
              <a:rPr lang="en-US" sz="8000" dirty="0" smtClean="0">
                <a:solidFill>
                  <a:srgbClr val="FFFFFF"/>
                </a:solidFill>
                <a:hlinkClick r:id="rId2"/>
              </a:rPr>
              <a:t>alexander.byndyu@gmail.com</a:t>
            </a:r>
            <a:endParaRPr lang="en-US" sz="8000" dirty="0" smtClean="0">
              <a:solidFill>
                <a:srgbClr val="FFFFFF"/>
              </a:solidFill>
            </a:endParaRPr>
          </a:p>
          <a:p>
            <a:pPr marL="0" lvl="0" indent="0">
              <a:buNone/>
              <a:defRPr/>
            </a:pPr>
            <a:r>
              <a:rPr lang="en-US" sz="8000" dirty="0" smtClean="0">
                <a:solidFill>
                  <a:srgbClr val="FFFFFF"/>
                </a:solidFill>
                <a:hlinkClick r:id="rId3"/>
              </a:rPr>
              <a:t>http://blogs.gotdotnet.ru/personal/AlexanderByndyu</a:t>
            </a:r>
            <a:endParaRPr lang="en-US" sz="8000" dirty="0" smtClean="0">
              <a:solidFill>
                <a:srgbClr val="FFFFFF"/>
              </a:solidFill>
            </a:endParaRPr>
          </a:p>
          <a:p>
            <a:pPr marL="0" lvl="0" indent="0">
              <a:buNone/>
              <a:defRPr/>
            </a:pPr>
            <a:endParaRPr lang="ru-RU" dirty="0" smtClean="0">
              <a:solidFill>
                <a:srgbClr val="FFFFFF"/>
              </a:solidFill>
            </a:endParaRPr>
          </a:p>
          <a:p>
            <a:pPr>
              <a:buNone/>
            </a:pPr>
            <a:endParaRPr lang="ru-RU" dirty="0" smtClean="0"/>
          </a:p>
          <a:p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Ссылки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152400" y="1600200"/>
            <a:ext cx="8839200" cy="5105399"/>
          </a:xfrm>
        </p:spPr>
        <p:txBody>
          <a:bodyPr>
            <a:normAutofit/>
          </a:bodyPr>
          <a:lstStyle/>
          <a:p>
            <a:pPr marL="266700" indent="-209550">
              <a:spcAft>
                <a:spcPts val="1800"/>
              </a:spcAft>
              <a:buFont typeface="+mj-lt"/>
              <a:buAutoNum type="arabicPeriod"/>
            </a:pPr>
            <a:r>
              <a:rPr lang="en-US" sz="1400" dirty="0" smtClean="0">
                <a:hlinkClick r:id="rId2"/>
              </a:rPr>
              <a:t>CHAOS Summary 2009</a:t>
            </a:r>
            <a:endParaRPr lang="en-US" sz="1400" dirty="0" smtClean="0"/>
          </a:p>
          <a:p>
            <a:pPr marL="266700" indent="-209550">
              <a:spcAft>
                <a:spcPts val="1800"/>
              </a:spcAft>
              <a:buFont typeface="+mj-lt"/>
              <a:buAutoNum type="arabicPeriod"/>
            </a:pPr>
            <a:r>
              <a:rPr lang="en-US" sz="1400" dirty="0" smtClean="0">
                <a:hlinkClick r:id="rId3"/>
              </a:rPr>
              <a:t>CHAOS Summary 1999</a:t>
            </a:r>
            <a:endParaRPr lang="ru-RU" sz="1400" dirty="0" smtClean="0"/>
          </a:p>
          <a:p>
            <a:pPr marL="266700" indent="-209550">
              <a:spcAft>
                <a:spcPts val="1800"/>
              </a:spcAft>
              <a:buFont typeface="+mj-lt"/>
              <a:buAutoNum type="arabicPeriod"/>
            </a:pPr>
            <a:r>
              <a:rPr lang="en-US" sz="1400" dirty="0" smtClean="0"/>
              <a:t>Alistair Cockburn, Laurie Williams. </a:t>
            </a:r>
            <a:r>
              <a:rPr lang="en-US" sz="1400" i="1" dirty="0" smtClean="0"/>
              <a:t>The Costs and Benefits of Pair Programming</a:t>
            </a:r>
            <a:r>
              <a:rPr lang="en-US" sz="1400" dirty="0" smtClean="0"/>
              <a:t>. </a:t>
            </a:r>
            <a:r>
              <a:rPr lang="ru-RU" sz="1400" dirty="0" smtClean="0"/>
              <a:t>Адрес в Интернет </a:t>
            </a:r>
            <a:r>
              <a:rPr lang="en-US" sz="1400" dirty="0" smtClean="0">
                <a:hlinkClick r:id="rId4"/>
              </a:rPr>
              <a:t>http://collaboration.csc.ncsu.edu/laurie/Papers/XPSardinia.PDF</a:t>
            </a:r>
            <a:endParaRPr lang="ru-RU" sz="1400" dirty="0" smtClean="0">
              <a:hlinkClick r:id="rId4"/>
            </a:endParaRPr>
          </a:p>
          <a:p>
            <a:pPr marL="266700" indent="-209550">
              <a:spcAft>
                <a:spcPts val="1800"/>
              </a:spcAft>
              <a:buFont typeface="+mj-lt"/>
              <a:buAutoNum type="arabicPeriod"/>
            </a:pPr>
            <a:r>
              <a:rPr lang="en-US" sz="1400" dirty="0" err="1" smtClean="0"/>
              <a:t>Hakan</a:t>
            </a:r>
            <a:r>
              <a:rPr lang="en-US" sz="1400" dirty="0" smtClean="0"/>
              <a:t> </a:t>
            </a:r>
            <a:r>
              <a:rPr lang="en-US" sz="1400" dirty="0" err="1" smtClean="0"/>
              <a:t>Erdogmus</a:t>
            </a:r>
            <a:r>
              <a:rPr lang="ru-RU" sz="1400" dirty="0" smtClean="0"/>
              <a:t>, </a:t>
            </a:r>
            <a:r>
              <a:rPr lang="en-US" sz="1400" dirty="0" smtClean="0"/>
              <a:t>Maurizio </a:t>
            </a:r>
            <a:r>
              <a:rPr lang="en-US" sz="1400" dirty="0" err="1" smtClean="0"/>
              <a:t>Morisio</a:t>
            </a:r>
            <a:r>
              <a:rPr lang="ru-RU" sz="1400" dirty="0" smtClean="0"/>
              <a:t>, </a:t>
            </a:r>
            <a:r>
              <a:rPr lang="en-US" sz="1400" dirty="0" smtClean="0"/>
              <a:t>Marco </a:t>
            </a:r>
            <a:r>
              <a:rPr lang="en-US" sz="1400" dirty="0" err="1" smtClean="0"/>
              <a:t>Torchiano</a:t>
            </a:r>
            <a:r>
              <a:rPr lang="ru-RU" sz="1400" dirty="0" smtClean="0"/>
              <a:t>. </a:t>
            </a:r>
            <a:r>
              <a:rPr lang="en-US" sz="1400" i="1" dirty="0" smtClean="0"/>
              <a:t>On the Effectiveness of Test-first Approach to</a:t>
            </a:r>
            <a:r>
              <a:rPr lang="ru-RU" sz="1400" i="1" dirty="0" smtClean="0"/>
              <a:t> </a:t>
            </a:r>
            <a:r>
              <a:rPr lang="en-US" sz="1400" i="1" dirty="0" smtClean="0"/>
              <a:t>Programming</a:t>
            </a:r>
            <a:r>
              <a:rPr lang="en-US" sz="1400" dirty="0" smtClean="0"/>
              <a:t>. </a:t>
            </a:r>
            <a:r>
              <a:rPr lang="ru-RU" sz="1400" dirty="0" smtClean="0"/>
              <a:t>Адрес в Интернет </a:t>
            </a:r>
            <a:r>
              <a:rPr lang="en-US" sz="1400" dirty="0" smtClean="0">
                <a:hlinkClick r:id="rId5"/>
              </a:rPr>
              <a:t>http://iit-iti.nrc-cnrc.gc.ca/iit-publications-iti/docs/NRC-47445.pdf</a:t>
            </a:r>
            <a:r>
              <a:rPr lang="ru-RU" sz="1400" dirty="0" smtClean="0"/>
              <a:t> </a:t>
            </a:r>
            <a:endParaRPr lang="en-US" sz="1400" dirty="0" smtClean="0"/>
          </a:p>
          <a:p>
            <a:pPr marL="266700" indent="-209550">
              <a:spcAft>
                <a:spcPts val="1800"/>
              </a:spcAft>
              <a:buFont typeface="+mj-lt"/>
              <a:buAutoNum type="arabicPeriod"/>
            </a:pPr>
            <a:r>
              <a:rPr lang="en-US" sz="1400" dirty="0" smtClean="0"/>
              <a:t>Laurie Williams, E. Michael </a:t>
            </a:r>
            <a:r>
              <a:rPr lang="en-US" sz="1400" dirty="0" err="1" smtClean="0"/>
              <a:t>Maximilien</a:t>
            </a:r>
            <a:r>
              <a:rPr lang="en-US" sz="1400" dirty="0" smtClean="0"/>
              <a:t>, </a:t>
            </a:r>
            <a:r>
              <a:rPr lang="en-US" sz="1400" dirty="0" err="1" smtClean="0"/>
              <a:t>Mladen</a:t>
            </a:r>
            <a:r>
              <a:rPr lang="en-US" sz="1400" dirty="0" smtClean="0"/>
              <a:t> </a:t>
            </a:r>
            <a:r>
              <a:rPr lang="en-US" sz="1400" dirty="0" err="1" smtClean="0"/>
              <a:t>Vouk</a:t>
            </a:r>
            <a:r>
              <a:rPr lang="ru-RU" sz="1400" dirty="0" smtClean="0"/>
              <a:t>. </a:t>
            </a:r>
            <a:r>
              <a:rPr lang="en-US" sz="1400" i="1" dirty="0" smtClean="0"/>
              <a:t>Test-Driven Development as a Defect-Reduction Practice</a:t>
            </a:r>
            <a:r>
              <a:rPr lang="en-US" sz="1400" dirty="0" smtClean="0"/>
              <a:t> .</a:t>
            </a:r>
            <a:r>
              <a:rPr lang="ru-RU" sz="1400" dirty="0" smtClean="0"/>
              <a:t> Адрес в Интернет </a:t>
            </a:r>
            <a:r>
              <a:rPr lang="en-US" sz="1400" dirty="0" smtClean="0">
                <a:hlinkClick r:id="rId6"/>
              </a:rPr>
              <a:t>http://</a:t>
            </a:r>
            <a:r>
              <a:rPr lang="en-US" sz="1400" dirty="0" smtClean="0">
                <a:hlinkClick r:id="rId6"/>
              </a:rPr>
              <a:t>collaboration.csc.ncsu.edu/laurie/Papers/williamsltestDrivenDevelopment.pdf</a:t>
            </a:r>
            <a:endParaRPr lang="ru-RU" sz="1400" dirty="0" smtClean="0"/>
          </a:p>
          <a:p>
            <a:pPr marL="266700" indent="-209550">
              <a:spcAft>
                <a:spcPts val="1800"/>
              </a:spcAft>
              <a:buFont typeface="+mj-lt"/>
              <a:buAutoNum type="arabicPeriod"/>
            </a:pPr>
            <a:r>
              <a:rPr lang="en-US" sz="1400" dirty="0" smtClean="0"/>
              <a:t>Troy </a:t>
            </a:r>
            <a:r>
              <a:rPr lang="en-US" sz="1400" dirty="0" err="1" smtClean="0"/>
              <a:t>Magennis</a:t>
            </a:r>
            <a:r>
              <a:rPr lang="en-US" sz="1400" dirty="0" smtClean="0"/>
              <a:t> </a:t>
            </a:r>
            <a:r>
              <a:rPr lang="en-US" sz="1400" dirty="0" smtClean="0"/>
              <a:t>, Continuous </a:t>
            </a:r>
            <a:r>
              <a:rPr lang="en-US" sz="1400" dirty="0" smtClean="0"/>
              <a:t>Integration and Automated Builds at Enterprise </a:t>
            </a:r>
            <a:r>
              <a:rPr lang="en-US" sz="1400" dirty="0" smtClean="0"/>
              <a:t>Scale. </a:t>
            </a:r>
            <a:r>
              <a:rPr lang="ru-RU" sz="1400" dirty="0" smtClean="0"/>
              <a:t>Адрес в Интернет </a:t>
            </a:r>
            <a:r>
              <a:rPr lang="en-US" sz="1400" dirty="0" smtClean="0">
                <a:hlinkClick r:id="rId7"/>
              </a:rPr>
              <a:t>http://blog.aspiring-technology.com/file.axd?file=Continuous+Integration+at+Enterprise+Scale.pdf</a:t>
            </a:r>
            <a:endParaRPr lang="ru-RU" sz="1400" dirty="0" smtClean="0">
              <a:hlinkClick r:id="rId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Стоимость изменений</a:t>
            </a:r>
            <a:endParaRPr lang="ru-RU" dirty="0"/>
          </a:p>
        </p:txBody>
      </p:sp>
      <p:cxnSp>
        <p:nvCxnSpPr>
          <p:cNvPr id="3" name="Прямая со стрелкой 2"/>
          <p:cNvCxnSpPr/>
          <p:nvPr/>
        </p:nvCxnSpPr>
        <p:spPr>
          <a:xfrm rot="5400000" flipH="1" flipV="1">
            <a:off x="-1637506" y="4107478"/>
            <a:ext cx="3733800" cy="1588"/>
          </a:xfrm>
          <a:prstGeom prst="straightConnector1">
            <a:avLst/>
          </a:prstGeom>
          <a:ln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0398" y="1600200"/>
            <a:ext cx="20732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Стоимость изменений</a:t>
            </a:r>
            <a:endParaRPr lang="ru-RU" dirty="0"/>
          </a:p>
        </p:txBody>
      </p:sp>
      <p:sp>
        <p:nvSpPr>
          <p:cNvPr id="7" name="TextBox 6"/>
          <p:cNvSpPr txBox="1"/>
          <p:nvPr/>
        </p:nvSpPr>
        <p:spPr>
          <a:xfrm>
            <a:off x="7924800" y="6031468"/>
            <a:ext cx="81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Время</a:t>
            </a:r>
            <a:endParaRPr lang="ru-RU" dirty="0"/>
          </a:p>
        </p:txBody>
      </p:sp>
      <p:sp>
        <p:nvSpPr>
          <p:cNvPr id="14" name="Полилиния 13"/>
          <p:cNvSpPr/>
          <p:nvPr/>
        </p:nvSpPr>
        <p:spPr>
          <a:xfrm>
            <a:off x="304800" y="4876800"/>
            <a:ext cx="8458200" cy="1059256"/>
          </a:xfrm>
          <a:custGeom>
            <a:avLst/>
            <a:gdLst>
              <a:gd name="connsiteX0" fmla="*/ 0 w 6264998"/>
              <a:gd name="connsiteY0" fmla="*/ 1059256 h 1059256"/>
              <a:gd name="connsiteX1" fmla="*/ 669956 w 6264998"/>
              <a:gd name="connsiteY1" fmla="*/ 697117 h 1059256"/>
              <a:gd name="connsiteX2" fmla="*/ 3005750 w 6264998"/>
              <a:gd name="connsiteY2" fmla="*/ 253497 h 1059256"/>
              <a:gd name="connsiteX3" fmla="*/ 6264998 w 6264998"/>
              <a:gd name="connsiteY3" fmla="*/ 0 h 1059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64998" h="1059256">
                <a:moveTo>
                  <a:pt x="0" y="1059256"/>
                </a:moveTo>
                <a:cubicBezTo>
                  <a:pt x="84499" y="945333"/>
                  <a:pt x="168998" y="831410"/>
                  <a:pt x="669956" y="697117"/>
                </a:cubicBezTo>
                <a:cubicBezTo>
                  <a:pt x="1170914" y="562824"/>
                  <a:pt x="2073243" y="369683"/>
                  <a:pt x="3005750" y="253497"/>
                </a:cubicBezTo>
                <a:cubicBezTo>
                  <a:pt x="3938257" y="137311"/>
                  <a:pt x="5718772" y="42249"/>
                  <a:pt x="6264998" y="0"/>
                </a:cubicBezTo>
              </a:path>
            </a:pathLst>
          </a:cu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TextBox 8"/>
          <p:cNvSpPr txBox="1"/>
          <p:nvPr/>
        </p:nvSpPr>
        <p:spPr>
          <a:xfrm>
            <a:off x="76200" y="6019800"/>
            <a:ext cx="17251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dirty="0" smtClean="0"/>
              <a:t>Сбор требований</a:t>
            </a:r>
            <a:endParaRPr lang="ru-RU" sz="1600" dirty="0"/>
          </a:p>
        </p:txBody>
      </p:sp>
      <p:sp>
        <p:nvSpPr>
          <p:cNvPr id="10" name="TextBox 9"/>
          <p:cNvSpPr txBox="1"/>
          <p:nvPr/>
        </p:nvSpPr>
        <p:spPr>
          <a:xfrm>
            <a:off x="1834721" y="6019800"/>
            <a:ext cx="8322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dirty="0" smtClean="0"/>
              <a:t>Анализ</a:t>
            </a:r>
            <a:endParaRPr lang="ru-RU" sz="1600" dirty="0"/>
          </a:p>
        </p:txBody>
      </p:sp>
      <p:sp>
        <p:nvSpPr>
          <p:cNvPr id="11" name="TextBox 10"/>
          <p:cNvSpPr txBox="1"/>
          <p:nvPr/>
        </p:nvSpPr>
        <p:spPr>
          <a:xfrm>
            <a:off x="2743200" y="6019800"/>
            <a:ext cx="16850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dirty="0" smtClean="0"/>
              <a:t>Проектирование</a:t>
            </a:r>
            <a:endParaRPr lang="ru-RU" sz="1600" dirty="0"/>
          </a:p>
        </p:txBody>
      </p:sp>
      <p:sp>
        <p:nvSpPr>
          <p:cNvPr id="12" name="TextBox 11"/>
          <p:cNvSpPr txBox="1"/>
          <p:nvPr/>
        </p:nvSpPr>
        <p:spPr>
          <a:xfrm>
            <a:off x="4495800" y="6019800"/>
            <a:ext cx="19495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dirty="0" smtClean="0"/>
              <a:t>Программирование</a:t>
            </a:r>
            <a:endParaRPr lang="ru-RU" sz="1600" dirty="0"/>
          </a:p>
        </p:txBody>
      </p:sp>
      <p:sp>
        <p:nvSpPr>
          <p:cNvPr id="15" name="TextBox 14"/>
          <p:cNvSpPr txBox="1"/>
          <p:nvPr/>
        </p:nvSpPr>
        <p:spPr>
          <a:xfrm>
            <a:off x="6477000" y="6019800"/>
            <a:ext cx="14235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dirty="0" smtClean="0"/>
              <a:t>Тестирование</a:t>
            </a:r>
            <a:endParaRPr lang="ru-RU" sz="1600" dirty="0"/>
          </a:p>
        </p:txBody>
      </p:sp>
      <p:sp>
        <p:nvSpPr>
          <p:cNvPr id="16" name="TextBox 15"/>
          <p:cNvSpPr txBox="1"/>
          <p:nvPr/>
        </p:nvSpPr>
        <p:spPr>
          <a:xfrm>
            <a:off x="7924800" y="6019800"/>
            <a:ext cx="8322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dirty="0" smtClean="0"/>
              <a:t>Выпуск</a:t>
            </a:r>
            <a:endParaRPr lang="ru-RU" sz="1600" dirty="0"/>
          </a:p>
        </p:txBody>
      </p:sp>
      <p:cxnSp>
        <p:nvCxnSpPr>
          <p:cNvPr id="22" name="Прямая со стрелкой 21"/>
          <p:cNvCxnSpPr/>
          <p:nvPr/>
        </p:nvCxnSpPr>
        <p:spPr>
          <a:xfrm>
            <a:off x="228600" y="5980176"/>
            <a:ext cx="8686800" cy="1588"/>
          </a:xfrm>
          <a:prstGeom prst="straightConnector1">
            <a:avLst/>
          </a:prstGeom>
          <a:ln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Полилиния 26"/>
          <p:cNvSpPr/>
          <p:nvPr/>
        </p:nvSpPr>
        <p:spPr>
          <a:xfrm>
            <a:off x="304800" y="5900928"/>
            <a:ext cx="1399032" cy="27432"/>
          </a:xfrm>
          <a:custGeom>
            <a:avLst/>
            <a:gdLst>
              <a:gd name="connsiteX0" fmla="*/ 0 w 8449056"/>
              <a:gd name="connsiteY0" fmla="*/ 3794760 h 3794760"/>
              <a:gd name="connsiteX1" fmla="*/ 1399032 w 8449056"/>
              <a:gd name="connsiteY1" fmla="*/ 3767328 h 3794760"/>
              <a:gd name="connsiteX2" fmla="*/ 3090672 w 8449056"/>
              <a:gd name="connsiteY2" fmla="*/ 3639312 h 3794760"/>
              <a:gd name="connsiteX3" fmla="*/ 5093208 w 8449056"/>
              <a:gd name="connsiteY3" fmla="*/ 3154680 h 3794760"/>
              <a:gd name="connsiteX4" fmla="*/ 7095744 w 8449056"/>
              <a:gd name="connsiteY4" fmla="*/ 2203704 h 3794760"/>
              <a:gd name="connsiteX5" fmla="*/ 8074152 w 8449056"/>
              <a:gd name="connsiteY5" fmla="*/ 1078992 h 3794760"/>
              <a:gd name="connsiteX6" fmla="*/ 8449056 w 8449056"/>
              <a:gd name="connsiteY6" fmla="*/ 0 h 3794760"/>
              <a:gd name="connsiteX0" fmla="*/ 0 w 8074152"/>
              <a:gd name="connsiteY0" fmla="*/ 2715768 h 2715768"/>
              <a:gd name="connsiteX1" fmla="*/ 1399032 w 8074152"/>
              <a:gd name="connsiteY1" fmla="*/ 2688336 h 2715768"/>
              <a:gd name="connsiteX2" fmla="*/ 3090672 w 8074152"/>
              <a:gd name="connsiteY2" fmla="*/ 2560320 h 2715768"/>
              <a:gd name="connsiteX3" fmla="*/ 5093208 w 8074152"/>
              <a:gd name="connsiteY3" fmla="*/ 2075688 h 2715768"/>
              <a:gd name="connsiteX4" fmla="*/ 7095744 w 8074152"/>
              <a:gd name="connsiteY4" fmla="*/ 1124712 h 2715768"/>
              <a:gd name="connsiteX5" fmla="*/ 8074152 w 8074152"/>
              <a:gd name="connsiteY5" fmla="*/ 0 h 2715768"/>
              <a:gd name="connsiteX0" fmla="*/ 0 w 7095744"/>
              <a:gd name="connsiteY0" fmla="*/ 1591056 h 1591056"/>
              <a:gd name="connsiteX1" fmla="*/ 1399032 w 7095744"/>
              <a:gd name="connsiteY1" fmla="*/ 1563624 h 1591056"/>
              <a:gd name="connsiteX2" fmla="*/ 3090672 w 7095744"/>
              <a:gd name="connsiteY2" fmla="*/ 1435608 h 1591056"/>
              <a:gd name="connsiteX3" fmla="*/ 5093208 w 7095744"/>
              <a:gd name="connsiteY3" fmla="*/ 950976 h 1591056"/>
              <a:gd name="connsiteX4" fmla="*/ 7095744 w 7095744"/>
              <a:gd name="connsiteY4" fmla="*/ 0 h 1591056"/>
              <a:gd name="connsiteX0" fmla="*/ 0 w 5093208"/>
              <a:gd name="connsiteY0" fmla="*/ 640080 h 640080"/>
              <a:gd name="connsiteX1" fmla="*/ 1399032 w 5093208"/>
              <a:gd name="connsiteY1" fmla="*/ 612648 h 640080"/>
              <a:gd name="connsiteX2" fmla="*/ 3090672 w 5093208"/>
              <a:gd name="connsiteY2" fmla="*/ 484632 h 640080"/>
              <a:gd name="connsiteX3" fmla="*/ 5093208 w 5093208"/>
              <a:gd name="connsiteY3" fmla="*/ 0 h 640080"/>
              <a:gd name="connsiteX0" fmla="*/ 0 w 3090672"/>
              <a:gd name="connsiteY0" fmla="*/ 155448 h 155448"/>
              <a:gd name="connsiteX1" fmla="*/ 1399032 w 3090672"/>
              <a:gd name="connsiteY1" fmla="*/ 128016 h 155448"/>
              <a:gd name="connsiteX2" fmla="*/ 3090672 w 3090672"/>
              <a:gd name="connsiteY2" fmla="*/ 0 h 155448"/>
              <a:gd name="connsiteX0" fmla="*/ 0 w 1399032"/>
              <a:gd name="connsiteY0" fmla="*/ 27432 h 27432"/>
              <a:gd name="connsiteX1" fmla="*/ 1399032 w 1399032"/>
              <a:gd name="connsiteY1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99032" h="27432">
                <a:moveTo>
                  <a:pt x="0" y="27432"/>
                </a:moveTo>
                <a:cubicBezTo>
                  <a:pt x="441960" y="26670"/>
                  <a:pt x="883920" y="25908"/>
                  <a:pt x="1399032" y="0"/>
                </a:cubicBezTo>
              </a:path>
            </a:pathLst>
          </a:cu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Полилиния 28"/>
          <p:cNvSpPr/>
          <p:nvPr/>
        </p:nvSpPr>
        <p:spPr>
          <a:xfrm>
            <a:off x="1703832" y="5791200"/>
            <a:ext cx="1191768" cy="109728"/>
          </a:xfrm>
          <a:custGeom>
            <a:avLst/>
            <a:gdLst>
              <a:gd name="connsiteX0" fmla="*/ 0 w 8449056"/>
              <a:gd name="connsiteY0" fmla="*/ 3794760 h 3794760"/>
              <a:gd name="connsiteX1" fmla="*/ 1399032 w 8449056"/>
              <a:gd name="connsiteY1" fmla="*/ 3767328 h 3794760"/>
              <a:gd name="connsiteX2" fmla="*/ 3090672 w 8449056"/>
              <a:gd name="connsiteY2" fmla="*/ 3639312 h 3794760"/>
              <a:gd name="connsiteX3" fmla="*/ 5093208 w 8449056"/>
              <a:gd name="connsiteY3" fmla="*/ 3154680 h 3794760"/>
              <a:gd name="connsiteX4" fmla="*/ 7095744 w 8449056"/>
              <a:gd name="connsiteY4" fmla="*/ 2203704 h 3794760"/>
              <a:gd name="connsiteX5" fmla="*/ 8074152 w 8449056"/>
              <a:gd name="connsiteY5" fmla="*/ 1078992 h 3794760"/>
              <a:gd name="connsiteX6" fmla="*/ 8449056 w 8449056"/>
              <a:gd name="connsiteY6" fmla="*/ 0 h 3794760"/>
              <a:gd name="connsiteX0" fmla="*/ 0 w 7050024"/>
              <a:gd name="connsiteY0" fmla="*/ 3767328 h 3767328"/>
              <a:gd name="connsiteX1" fmla="*/ 1691640 w 7050024"/>
              <a:gd name="connsiteY1" fmla="*/ 3639312 h 3767328"/>
              <a:gd name="connsiteX2" fmla="*/ 3694176 w 7050024"/>
              <a:gd name="connsiteY2" fmla="*/ 3154680 h 3767328"/>
              <a:gd name="connsiteX3" fmla="*/ 5696712 w 7050024"/>
              <a:gd name="connsiteY3" fmla="*/ 2203704 h 3767328"/>
              <a:gd name="connsiteX4" fmla="*/ 6675120 w 7050024"/>
              <a:gd name="connsiteY4" fmla="*/ 1078992 h 3767328"/>
              <a:gd name="connsiteX5" fmla="*/ 7050024 w 7050024"/>
              <a:gd name="connsiteY5" fmla="*/ 0 h 3767328"/>
              <a:gd name="connsiteX0" fmla="*/ 0 w 6675120"/>
              <a:gd name="connsiteY0" fmla="*/ 2688336 h 2688336"/>
              <a:gd name="connsiteX1" fmla="*/ 1691640 w 6675120"/>
              <a:gd name="connsiteY1" fmla="*/ 2560320 h 2688336"/>
              <a:gd name="connsiteX2" fmla="*/ 3694176 w 6675120"/>
              <a:gd name="connsiteY2" fmla="*/ 2075688 h 2688336"/>
              <a:gd name="connsiteX3" fmla="*/ 5696712 w 6675120"/>
              <a:gd name="connsiteY3" fmla="*/ 1124712 h 2688336"/>
              <a:gd name="connsiteX4" fmla="*/ 6675120 w 6675120"/>
              <a:gd name="connsiteY4" fmla="*/ 0 h 2688336"/>
              <a:gd name="connsiteX0" fmla="*/ 0 w 5696712"/>
              <a:gd name="connsiteY0" fmla="*/ 1563624 h 1563624"/>
              <a:gd name="connsiteX1" fmla="*/ 1691640 w 5696712"/>
              <a:gd name="connsiteY1" fmla="*/ 1435608 h 1563624"/>
              <a:gd name="connsiteX2" fmla="*/ 3694176 w 5696712"/>
              <a:gd name="connsiteY2" fmla="*/ 950976 h 1563624"/>
              <a:gd name="connsiteX3" fmla="*/ 5696712 w 5696712"/>
              <a:gd name="connsiteY3" fmla="*/ 0 h 1563624"/>
              <a:gd name="connsiteX0" fmla="*/ 0 w 3694176"/>
              <a:gd name="connsiteY0" fmla="*/ 612648 h 612648"/>
              <a:gd name="connsiteX1" fmla="*/ 1691640 w 3694176"/>
              <a:gd name="connsiteY1" fmla="*/ 484632 h 612648"/>
              <a:gd name="connsiteX2" fmla="*/ 3694176 w 3694176"/>
              <a:gd name="connsiteY2" fmla="*/ 0 h 612648"/>
              <a:gd name="connsiteX0" fmla="*/ 0 w 1691640"/>
              <a:gd name="connsiteY0" fmla="*/ 128016 h 128016"/>
              <a:gd name="connsiteX1" fmla="*/ 1691640 w 1691640"/>
              <a:gd name="connsiteY1" fmla="*/ 0 h 128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691640" h="128016">
                <a:moveTo>
                  <a:pt x="0" y="128016"/>
                </a:moveTo>
                <a:cubicBezTo>
                  <a:pt x="515112" y="102108"/>
                  <a:pt x="1075944" y="102108"/>
                  <a:pt x="1691640" y="0"/>
                </a:cubicBezTo>
              </a:path>
            </a:pathLst>
          </a:cu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Полилиния 29"/>
          <p:cNvSpPr/>
          <p:nvPr/>
        </p:nvSpPr>
        <p:spPr>
          <a:xfrm>
            <a:off x="2895600" y="5486400"/>
            <a:ext cx="1600200" cy="304800"/>
          </a:xfrm>
          <a:custGeom>
            <a:avLst/>
            <a:gdLst>
              <a:gd name="connsiteX0" fmla="*/ 0 w 8449056"/>
              <a:gd name="connsiteY0" fmla="*/ 3794760 h 3794760"/>
              <a:gd name="connsiteX1" fmla="*/ 1399032 w 8449056"/>
              <a:gd name="connsiteY1" fmla="*/ 3767328 h 3794760"/>
              <a:gd name="connsiteX2" fmla="*/ 3090672 w 8449056"/>
              <a:gd name="connsiteY2" fmla="*/ 3639312 h 3794760"/>
              <a:gd name="connsiteX3" fmla="*/ 5093208 w 8449056"/>
              <a:gd name="connsiteY3" fmla="*/ 3154680 h 3794760"/>
              <a:gd name="connsiteX4" fmla="*/ 7095744 w 8449056"/>
              <a:gd name="connsiteY4" fmla="*/ 2203704 h 3794760"/>
              <a:gd name="connsiteX5" fmla="*/ 8074152 w 8449056"/>
              <a:gd name="connsiteY5" fmla="*/ 1078992 h 3794760"/>
              <a:gd name="connsiteX6" fmla="*/ 8449056 w 8449056"/>
              <a:gd name="connsiteY6" fmla="*/ 0 h 3794760"/>
              <a:gd name="connsiteX0" fmla="*/ 0 w 7050024"/>
              <a:gd name="connsiteY0" fmla="*/ 3767328 h 3767328"/>
              <a:gd name="connsiteX1" fmla="*/ 1691640 w 7050024"/>
              <a:gd name="connsiteY1" fmla="*/ 3639312 h 3767328"/>
              <a:gd name="connsiteX2" fmla="*/ 3694176 w 7050024"/>
              <a:gd name="connsiteY2" fmla="*/ 3154680 h 3767328"/>
              <a:gd name="connsiteX3" fmla="*/ 5696712 w 7050024"/>
              <a:gd name="connsiteY3" fmla="*/ 2203704 h 3767328"/>
              <a:gd name="connsiteX4" fmla="*/ 6675120 w 7050024"/>
              <a:gd name="connsiteY4" fmla="*/ 1078992 h 3767328"/>
              <a:gd name="connsiteX5" fmla="*/ 7050024 w 7050024"/>
              <a:gd name="connsiteY5" fmla="*/ 0 h 3767328"/>
              <a:gd name="connsiteX0" fmla="*/ 0 w 5358384"/>
              <a:gd name="connsiteY0" fmla="*/ 3639312 h 3639312"/>
              <a:gd name="connsiteX1" fmla="*/ 2002536 w 5358384"/>
              <a:gd name="connsiteY1" fmla="*/ 3154680 h 3639312"/>
              <a:gd name="connsiteX2" fmla="*/ 4005072 w 5358384"/>
              <a:gd name="connsiteY2" fmla="*/ 2203704 h 3639312"/>
              <a:gd name="connsiteX3" fmla="*/ 4983480 w 5358384"/>
              <a:gd name="connsiteY3" fmla="*/ 1078992 h 3639312"/>
              <a:gd name="connsiteX4" fmla="*/ 5358384 w 5358384"/>
              <a:gd name="connsiteY4" fmla="*/ 0 h 3639312"/>
              <a:gd name="connsiteX0" fmla="*/ 0 w 4983480"/>
              <a:gd name="connsiteY0" fmla="*/ 2560320 h 2560320"/>
              <a:gd name="connsiteX1" fmla="*/ 2002536 w 4983480"/>
              <a:gd name="connsiteY1" fmla="*/ 2075688 h 2560320"/>
              <a:gd name="connsiteX2" fmla="*/ 4005072 w 4983480"/>
              <a:gd name="connsiteY2" fmla="*/ 1124712 h 2560320"/>
              <a:gd name="connsiteX3" fmla="*/ 4983480 w 4983480"/>
              <a:gd name="connsiteY3" fmla="*/ 0 h 2560320"/>
              <a:gd name="connsiteX0" fmla="*/ 0 w 4005072"/>
              <a:gd name="connsiteY0" fmla="*/ 1435608 h 1435608"/>
              <a:gd name="connsiteX1" fmla="*/ 2002536 w 4005072"/>
              <a:gd name="connsiteY1" fmla="*/ 950976 h 1435608"/>
              <a:gd name="connsiteX2" fmla="*/ 4005072 w 4005072"/>
              <a:gd name="connsiteY2" fmla="*/ 0 h 1435608"/>
              <a:gd name="connsiteX0" fmla="*/ 0 w 2002536"/>
              <a:gd name="connsiteY0" fmla="*/ 484632 h 484632"/>
              <a:gd name="connsiteX1" fmla="*/ 2002536 w 2002536"/>
              <a:gd name="connsiteY1" fmla="*/ 0 h 484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002536" h="484632">
                <a:moveTo>
                  <a:pt x="0" y="484632"/>
                </a:moveTo>
                <a:cubicBezTo>
                  <a:pt x="615696" y="382524"/>
                  <a:pt x="1335024" y="239268"/>
                  <a:pt x="2002536" y="0"/>
                </a:cubicBezTo>
              </a:path>
            </a:pathLst>
          </a:cu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Полилиния 30"/>
          <p:cNvSpPr/>
          <p:nvPr/>
        </p:nvSpPr>
        <p:spPr>
          <a:xfrm>
            <a:off x="4495800" y="4530904"/>
            <a:ext cx="2002536" cy="950976"/>
          </a:xfrm>
          <a:custGeom>
            <a:avLst/>
            <a:gdLst>
              <a:gd name="connsiteX0" fmla="*/ 0 w 8449056"/>
              <a:gd name="connsiteY0" fmla="*/ 3794760 h 3794760"/>
              <a:gd name="connsiteX1" fmla="*/ 1399032 w 8449056"/>
              <a:gd name="connsiteY1" fmla="*/ 3767328 h 3794760"/>
              <a:gd name="connsiteX2" fmla="*/ 3090672 w 8449056"/>
              <a:gd name="connsiteY2" fmla="*/ 3639312 h 3794760"/>
              <a:gd name="connsiteX3" fmla="*/ 5093208 w 8449056"/>
              <a:gd name="connsiteY3" fmla="*/ 3154680 h 3794760"/>
              <a:gd name="connsiteX4" fmla="*/ 7095744 w 8449056"/>
              <a:gd name="connsiteY4" fmla="*/ 2203704 h 3794760"/>
              <a:gd name="connsiteX5" fmla="*/ 8074152 w 8449056"/>
              <a:gd name="connsiteY5" fmla="*/ 1078992 h 3794760"/>
              <a:gd name="connsiteX6" fmla="*/ 8449056 w 8449056"/>
              <a:gd name="connsiteY6" fmla="*/ 0 h 3794760"/>
              <a:gd name="connsiteX0" fmla="*/ 0 w 7050024"/>
              <a:gd name="connsiteY0" fmla="*/ 3767328 h 3767328"/>
              <a:gd name="connsiteX1" fmla="*/ 1691640 w 7050024"/>
              <a:gd name="connsiteY1" fmla="*/ 3639312 h 3767328"/>
              <a:gd name="connsiteX2" fmla="*/ 3694176 w 7050024"/>
              <a:gd name="connsiteY2" fmla="*/ 3154680 h 3767328"/>
              <a:gd name="connsiteX3" fmla="*/ 5696712 w 7050024"/>
              <a:gd name="connsiteY3" fmla="*/ 2203704 h 3767328"/>
              <a:gd name="connsiteX4" fmla="*/ 6675120 w 7050024"/>
              <a:gd name="connsiteY4" fmla="*/ 1078992 h 3767328"/>
              <a:gd name="connsiteX5" fmla="*/ 7050024 w 7050024"/>
              <a:gd name="connsiteY5" fmla="*/ 0 h 3767328"/>
              <a:gd name="connsiteX0" fmla="*/ 0 w 5358384"/>
              <a:gd name="connsiteY0" fmla="*/ 3639312 h 3639312"/>
              <a:gd name="connsiteX1" fmla="*/ 2002536 w 5358384"/>
              <a:gd name="connsiteY1" fmla="*/ 3154680 h 3639312"/>
              <a:gd name="connsiteX2" fmla="*/ 4005072 w 5358384"/>
              <a:gd name="connsiteY2" fmla="*/ 2203704 h 3639312"/>
              <a:gd name="connsiteX3" fmla="*/ 4983480 w 5358384"/>
              <a:gd name="connsiteY3" fmla="*/ 1078992 h 3639312"/>
              <a:gd name="connsiteX4" fmla="*/ 5358384 w 5358384"/>
              <a:gd name="connsiteY4" fmla="*/ 0 h 3639312"/>
              <a:gd name="connsiteX0" fmla="*/ 0 w 3355848"/>
              <a:gd name="connsiteY0" fmla="*/ 3154680 h 3154680"/>
              <a:gd name="connsiteX1" fmla="*/ 2002536 w 3355848"/>
              <a:gd name="connsiteY1" fmla="*/ 2203704 h 3154680"/>
              <a:gd name="connsiteX2" fmla="*/ 2980944 w 3355848"/>
              <a:gd name="connsiteY2" fmla="*/ 1078992 h 3154680"/>
              <a:gd name="connsiteX3" fmla="*/ 3355848 w 3355848"/>
              <a:gd name="connsiteY3" fmla="*/ 0 h 3154680"/>
              <a:gd name="connsiteX0" fmla="*/ 0 w 2980944"/>
              <a:gd name="connsiteY0" fmla="*/ 2075688 h 2075688"/>
              <a:gd name="connsiteX1" fmla="*/ 2002536 w 2980944"/>
              <a:gd name="connsiteY1" fmla="*/ 1124712 h 2075688"/>
              <a:gd name="connsiteX2" fmla="*/ 2980944 w 2980944"/>
              <a:gd name="connsiteY2" fmla="*/ 0 h 2075688"/>
              <a:gd name="connsiteX0" fmla="*/ 0 w 2002536"/>
              <a:gd name="connsiteY0" fmla="*/ 950976 h 950976"/>
              <a:gd name="connsiteX1" fmla="*/ 2002536 w 2002536"/>
              <a:gd name="connsiteY1" fmla="*/ 0 h 950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002536" h="950976">
                <a:moveTo>
                  <a:pt x="0" y="950976"/>
                </a:moveTo>
                <a:cubicBezTo>
                  <a:pt x="667512" y="711708"/>
                  <a:pt x="1505712" y="345948"/>
                  <a:pt x="2002536" y="0"/>
                </a:cubicBezTo>
              </a:path>
            </a:pathLst>
          </a:cu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Полилиния 31"/>
          <p:cNvSpPr/>
          <p:nvPr/>
        </p:nvSpPr>
        <p:spPr>
          <a:xfrm>
            <a:off x="6477000" y="3134474"/>
            <a:ext cx="1524000" cy="1411224"/>
          </a:xfrm>
          <a:custGeom>
            <a:avLst/>
            <a:gdLst>
              <a:gd name="connsiteX0" fmla="*/ 0 w 8449056"/>
              <a:gd name="connsiteY0" fmla="*/ 3794760 h 3794760"/>
              <a:gd name="connsiteX1" fmla="*/ 1399032 w 8449056"/>
              <a:gd name="connsiteY1" fmla="*/ 3767328 h 3794760"/>
              <a:gd name="connsiteX2" fmla="*/ 3090672 w 8449056"/>
              <a:gd name="connsiteY2" fmla="*/ 3639312 h 3794760"/>
              <a:gd name="connsiteX3" fmla="*/ 5093208 w 8449056"/>
              <a:gd name="connsiteY3" fmla="*/ 3154680 h 3794760"/>
              <a:gd name="connsiteX4" fmla="*/ 7095744 w 8449056"/>
              <a:gd name="connsiteY4" fmla="*/ 2203704 h 3794760"/>
              <a:gd name="connsiteX5" fmla="*/ 8074152 w 8449056"/>
              <a:gd name="connsiteY5" fmla="*/ 1078992 h 3794760"/>
              <a:gd name="connsiteX6" fmla="*/ 8449056 w 8449056"/>
              <a:gd name="connsiteY6" fmla="*/ 0 h 3794760"/>
              <a:gd name="connsiteX0" fmla="*/ 0 w 7050024"/>
              <a:gd name="connsiteY0" fmla="*/ 3767328 h 3767328"/>
              <a:gd name="connsiteX1" fmla="*/ 1691640 w 7050024"/>
              <a:gd name="connsiteY1" fmla="*/ 3639312 h 3767328"/>
              <a:gd name="connsiteX2" fmla="*/ 3694176 w 7050024"/>
              <a:gd name="connsiteY2" fmla="*/ 3154680 h 3767328"/>
              <a:gd name="connsiteX3" fmla="*/ 5696712 w 7050024"/>
              <a:gd name="connsiteY3" fmla="*/ 2203704 h 3767328"/>
              <a:gd name="connsiteX4" fmla="*/ 6675120 w 7050024"/>
              <a:gd name="connsiteY4" fmla="*/ 1078992 h 3767328"/>
              <a:gd name="connsiteX5" fmla="*/ 7050024 w 7050024"/>
              <a:gd name="connsiteY5" fmla="*/ 0 h 3767328"/>
              <a:gd name="connsiteX0" fmla="*/ 0 w 5358384"/>
              <a:gd name="connsiteY0" fmla="*/ 3639312 h 3639312"/>
              <a:gd name="connsiteX1" fmla="*/ 2002536 w 5358384"/>
              <a:gd name="connsiteY1" fmla="*/ 3154680 h 3639312"/>
              <a:gd name="connsiteX2" fmla="*/ 4005072 w 5358384"/>
              <a:gd name="connsiteY2" fmla="*/ 2203704 h 3639312"/>
              <a:gd name="connsiteX3" fmla="*/ 4983480 w 5358384"/>
              <a:gd name="connsiteY3" fmla="*/ 1078992 h 3639312"/>
              <a:gd name="connsiteX4" fmla="*/ 5358384 w 5358384"/>
              <a:gd name="connsiteY4" fmla="*/ 0 h 3639312"/>
              <a:gd name="connsiteX0" fmla="*/ 0 w 3355848"/>
              <a:gd name="connsiteY0" fmla="*/ 3154680 h 3154680"/>
              <a:gd name="connsiteX1" fmla="*/ 2002536 w 3355848"/>
              <a:gd name="connsiteY1" fmla="*/ 2203704 h 3154680"/>
              <a:gd name="connsiteX2" fmla="*/ 2980944 w 3355848"/>
              <a:gd name="connsiteY2" fmla="*/ 1078992 h 3154680"/>
              <a:gd name="connsiteX3" fmla="*/ 3355848 w 3355848"/>
              <a:gd name="connsiteY3" fmla="*/ 0 h 3154680"/>
              <a:gd name="connsiteX0" fmla="*/ 0 w 1353312"/>
              <a:gd name="connsiteY0" fmla="*/ 2203704 h 2203704"/>
              <a:gd name="connsiteX1" fmla="*/ 978408 w 1353312"/>
              <a:gd name="connsiteY1" fmla="*/ 1078992 h 2203704"/>
              <a:gd name="connsiteX2" fmla="*/ 1353312 w 1353312"/>
              <a:gd name="connsiteY2" fmla="*/ 0 h 2203704"/>
              <a:gd name="connsiteX0" fmla="*/ 0 w 978408"/>
              <a:gd name="connsiteY0" fmla="*/ 1124712 h 1124712"/>
              <a:gd name="connsiteX1" fmla="*/ 978408 w 978408"/>
              <a:gd name="connsiteY1" fmla="*/ 0 h 1124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78408" h="1124712">
                <a:moveTo>
                  <a:pt x="0" y="1124712"/>
                </a:moveTo>
                <a:cubicBezTo>
                  <a:pt x="496824" y="778764"/>
                  <a:pt x="752856" y="367284"/>
                  <a:pt x="978408" y="0"/>
                </a:cubicBezTo>
              </a:path>
            </a:pathLst>
          </a:cu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3" name="Полилиния 32"/>
          <p:cNvSpPr/>
          <p:nvPr/>
        </p:nvSpPr>
        <p:spPr>
          <a:xfrm>
            <a:off x="7990726" y="1884452"/>
            <a:ext cx="502920" cy="1256564"/>
          </a:xfrm>
          <a:custGeom>
            <a:avLst/>
            <a:gdLst>
              <a:gd name="connsiteX0" fmla="*/ 0 w 8449056"/>
              <a:gd name="connsiteY0" fmla="*/ 3794760 h 3794760"/>
              <a:gd name="connsiteX1" fmla="*/ 1399032 w 8449056"/>
              <a:gd name="connsiteY1" fmla="*/ 3767328 h 3794760"/>
              <a:gd name="connsiteX2" fmla="*/ 3090672 w 8449056"/>
              <a:gd name="connsiteY2" fmla="*/ 3639312 h 3794760"/>
              <a:gd name="connsiteX3" fmla="*/ 5093208 w 8449056"/>
              <a:gd name="connsiteY3" fmla="*/ 3154680 h 3794760"/>
              <a:gd name="connsiteX4" fmla="*/ 7095744 w 8449056"/>
              <a:gd name="connsiteY4" fmla="*/ 2203704 h 3794760"/>
              <a:gd name="connsiteX5" fmla="*/ 8074152 w 8449056"/>
              <a:gd name="connsiteY5" fmla="*/ 1078992 h 3794760"/>
              <a:gd name="connsiteX6" fmla="*/ 8449056 w 8449056"/>
              <a:gd name="connsiteY6" fmla="*/ 0 h 3794760"/>
              <a:gd name="connsiteX0" fmla="*/ 0 w 7050024"/>
              <a:gd name="connsiteY0" fmla="*/ 3767328 h 3767328"/>
              <a:gd name="connsiteX1" fmla="*/ 1691640 w 7050024"/>
              <a:gd name="connsiteY1" fmla="*/ 3639312 h 3767328"/>
              <a:gd name="connsiteX2" fmla="*/ 3694176 w 7050024"/>
              <a:gd name="connsiteY2" fmla="*/ 3154680 h 3767328"/>
              <a:gd name="connsiteX3" fmla="*/ 5696712 w 7050024"/>
              <a:gd name="connsiteY3" fmla="*/ 2203704 h 3767328"/>
              <a:gd name="connsiteX4" fmla="*/ 6675120 w 7050024"/>
              <a:gd name="connsiteY4" fmla="*/ 1078992 h 3767328"/>
              <a:gd name="connsiteX5" fmla="*/ 7050024 w 7050024"/>
              <a:gd name="connsiteY5" fmla="*/ 0 h 3767328"/>
              <a:gd name="connsiteX0" fmla="*/ 0 w 5358384"/>
              <a:gd name="connsiteY0" fmla="*/ 3639312 h 3639312"/>
              <a:gd name="connsiteX1" fmla="*/ 2002536 w 5358384"/>
              <a:gd name="connsiteY1" fmla="*/ 3154680 h 3639312"/>
              <a:gd name="connsiteX2" fmla="*/ 4005072 w 5358384"/>
              <a:gd name="connsiteY2" fmla="*/ 2203704 h 3639312"/>
              <a:gd name="connsiteX3" fmla="*/ 4983480 w 5358384"/>
              <a:gd name="connsiteY3" fmla="*/ 1078992 h 3639312"/>
              <a:gd name="connsiteX4" fmla="*/ 5358384 w 5358384"/>
              <a:gd name="connsiteY4" fmla="*/ 0 h 3639312"/>
              <a:gd name="connsiteX0" fmla="*/ 0 w 3355848"/>
              <a:gd name="connsiteY0" fmla="*/ 3154680 h 3154680"/>
              <a:gd name="connsiteX1" fmla="*/ 2002536 w 3355848"/>
              <a:gd name="connsiteY1" fmla="*/ 2203704 h 3154680"/>
              <a:gd name="connsiteX2" fmla="*/ 2980944 w 3355848"/>
              <a:gd name="connsiteY2" fmla="*/ 1078992 h 3154680"/>
              <a:gd name="connsiteX3" fmla="*/ 3355848 w 3355848"/>
              <a:gd name="connsiteY3" fmla="*/ 0 h 3154680"/>
              <a:gd name="connsiteX0" fmla="*/ 0 w 1353312"/>
              <a:gd name="connsiteY0" fmla="*/ 2203704 h 2203704"/>
              <a:gd name="connsiteX1" fmla="*/ 978408 w 1353312"/>
              <a:gd name="connsiteY1" fmla="*/ 1078992 h 2203704"/>
              <a:gd name="connsiteX2" fmla="*/ 1353312 w 1353312"/>
              <a:gd name="connsiteY2" fmla="*/ 0 h 2203704"/>
              <a:gd name="connsiteX0" fmla="*/ 0 w 374904"/>
              <a:gd name="connsiteY0" fmla="*/ 1078992 h 1078992"/>
              <a:gd name="connsiteX1" fmla="*/ 374904 w 374904"/>
              <a:gd name="connsiteY1" fmla="*/ 0 h 1078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74904" h="1078992">
                <a:moveTo>
                  <a:pt x="0" y="1078992"/>
                </a:moveTo>
                <a:cubicBezTo>
                  <a:pt x="225552" y="711708"/>
                  <a:pt x="374904" y="0"/>
                  <a:pt x="374904" y="0"/>
                </a:cubicBezTo>
              </a:path>
            </a:pathLst>
          </a:cu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4" grpId="0" animBg="1"/>
      <p:bldP spid="9" grpId="0"/>
      <p:bldP spid="9" grpId="1"/>
      <p:bldP spid="10" grpId="0"/>
      <p:bldP spid="10" grpId="1"/>
      <p:bldP spid="11" grpId="0"/>
      <p:bldP spid="11" grpId="1"/>
      <p:bldP spid="12" grpId="0"/>
      <p:bldP spid="12" grpId="1"/>
      <p:bldP spid="15" grpId="0"/>
      <p:bldP spid="15" grpId="1"/>
      <p:bldP spid="16" grpId="0"/>
      <p:bldP spid="16" grpId="1"/>
      <p:bldP spid="27" grpId="0" animBg="1"/>
      <p:bldP spid="27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52400" y="155448"/>
            <a:ext cx="8686800" cy="1252728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Экстремальное программирование</a:t>
            </a:r>
            <a:endParaRPr lang="ru-RU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43000" y="1638300"/>
            <a:ext cx="6858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Игра в планирование</a:t>
            </a:r>
            <a:endParaRPr lang="ru-RU" dirty="0"/>
          </a:p>
        </p:txBody>
      </p:sp>
      <p:pic>
        <p:nvPicPr>
          <p:cNvPr id="1026" name="Picture 2" descr="D:\Фотки\Открытые системы\IMG_2185.JPG"/>
          <p:cNvPicPr>
            <a:picLocks noChangeAspect="1" noChangeArrowheads="1"/>
          </p:cNvPicPr>
          <p:nvPr/>
        </p:nvPicPr>
        <p:blipFill>
          <a:blip r:embed="rId2"/>
          <a:srcRect t="8334" b="13463"/>
          <a:stretch>
            <a:fillRect/>
          </a:stretch>
        </p:blipFill>
        <p:spPr bwMode="auto">
          <a:xfrm>
            <a:off x="0" y="1495425"/>
            <a:ext cx="9144000" cy="536257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Частые выпуски версий</a:t>
            </a:r>
            <a:endParaRPr lang="ru-RU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 t="10578" b="11111"/>
          <a:stretch>
            <a:fillRect/>
          </a:stretch>
        </p:blipFill>
        <p:spPr bwMode="auto">
          <a:xfrm>
            <a:off x="0" y="1487424"/>
            <a:ext cx="9144000" cy="53705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Тестирование</a:t>
            </a:r>
            <a:endParaRPr lang="ru-RU" dirty="0"/>
          </a:p>
        </p:txBody>
      </p:sp>
      <p:sp>
        <p:nvSpPr>
          <p:cNvPr id="10" name="Скругленный прямоугольник 9"/>
          <p:cNvSpPr/>
          <p:nvPr/>
        </p:nvSpPr>
        <p:spPr>
          <a:xfrm>
            <a:off x="3276600" y="1981200"/>
            <a:ext cx="2438400" cy="762000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TDD</a:t>
            </a:r>
            <a:endParaRPr lang="ru-RU" sz="2400" dirty="0"/>
          </a:p>
        </p:txBody>
      </p:sp>
      <p:sp>
        <p:nvSpPr>
          <p:cNvPr id="11" name="Скругленный прямоугольник 10"/>
          <p:cNvSpPr/>
          <p:nvPr/>
        </p:nvSpPr>
        <p:spPr>
          <a:xfrm>
            <a:off x="3276600" y="3543300"/>
            <a:ext cx="2438400" cy="762000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 smtClean="0"/>
              <a:t>Количество тестов</a:t>
            </a:r>
            <a:endParaRPr lang="ru-RU" sz="2400" dirty="0"/>
          </a:p>
        </p:txBody>
      </p:sp>
      <p:sp>
        <p:nvSpPr>
          <p:cNvPr id="12" name="Скругленный прямоугольник 11"/>
          <p:cNvSpPr/>
          <p:nvPr/>
        </p:nvSpPr>
        <p:spPr>
          <a:xfrm>
            <a:off x="533400" y="4724400"/>
            <a:ext cx="2438400" cy="762000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 smtClean="0"/>
              <a:t>Продуктивность</a:t>
            </a:r>
            <a:endParaRPr lang="ru-RU" sz="2400" dirty="0"/>
          </a:p>
        </p:txBody>
      </p:sp>
      <p:sp>
        <p:nvSpPr>
          <p:cNvPr id="13" name="Скругленный прямоугольник 12"/>
          <p:cNvSpPr/>
          <p:nvPr/>
        </p:nvSpPr>
        <p:spPr>
          <a:xfrm>
            <a:off x="6172200" y="4752975"/>
            <a:ext cx="2438400" cy="762000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 smtClean="0"/>
              <a:t>Качество системы</a:t>
            </a:r>
            <a:endParaRPr lang="ru-RU" sz="2400" dirty="0"/>
          </a:p>
        </p:txBody>
      </p:sp>
      <p:sp>
        <p:nvSpPr>
          <p:cNvPr id="15" name="Полилиния 14"/>
          <p:cNvSpPr/>
          <p:nvPr/>
        </p:nvSpPr>
        <p:spPr>
          <a:xfrm>
            <a:off x="1524000" y="2343150"/>
            <a:ext cx="1743075" cy="2381250"/>
          </a:xfrm>
          <a:custGeom>
            <a:avLst/>
            <a:gdLst>
              <a:gd name="connsiteX0" fmla="*/ 2524125 w 2524125"/>
              <a:gd name="connsiteY0" fmla="*/ 0 h 2381250"/>
              <a:gd name="connsiteX1" fmla="*/ 1495425 w 2524125"/>
              <a:gd name="connsiteY1" fmla="*/ 485775 h 2381250"/>
              <a:gd name="connsiteX2" fmla="*/ 552450 w 2524125"/>
              <a:gd name="connsiteY2" fmla="*/ 1343025 h 2381250"/>
              <a:gd name="connsiteX3" fmla="*/ 0 w 2524125"/>
              <a:gd name="connsiteY3" fmla="*/ 2381250 h 2381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24125" h="2381250">
                <a:moveTo>
                  <a:pt x="2524125" y="0"/>
                </a:moveTo>
                <a:cubicBezTo>
                  <a:pt x="2174081" y="130969"/>
                  <a:pt x="1824037" y="261938"/>
                  <a:pt x="1495425" y="485775"/>
                </a:cubicBezTo>
                <a:cubicBezTo>
                  <a:pt x="1166813" y="709612"/>
                  <a:pt x="801687" y="1027113"/>
                  <a:pt x="552450" y="1343025"/>
                </a:cubicBezTo>
                <a:cubicBezTo>
                  <a:pt x="303213" y="1658937"/>
                  <a:pt x="53975" y="2255838"/>
                  <a:pt x="0" y="2381250"/>
                </a:cubicBezTo>
              </a:path>
            </a:pathLst>
          </a:custGeom>
          <a:ln w="38100">
            <a:tailEnd type="stealth" w="lg" len="lg"/>
          </a:ln>
          <a:effectLst>
            <a:outerShdw blurRad="50800" dist="50800" dir="5400000" algn="ctr" rotWithShape="0">
              <a:srgbClr val="000000">
                <a:alpha val="31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олилиния 15"/>
          <p:cNvSpPr/>
          <p:nvPr/>
        </p:nvSpPr>
        <p:spPr>
          <a:xfrm flipH="1">
            <a:off x="5715000" y="2362200"/>
            <a:ext cx="1752599" cy="2381250"/>
          </a:xfrm>
          <a:custGeom>
            <a:avLst/>
            <a:gdLst>
              <a:gd name="connsiteX0" fmla="*/ 2524125 w 2524125"/>
              <a:gd name="connsiteY0" fmla="*/ 0 h 2381250"/>
              <a:gd name="connsiteX1" fmla="*/ 1495425 w 2524125"/>
              <a:gd name="connsiteY1" fmla="*/ 485775 h 2381250"/>
              <a:gd name="connsiteX2" fmla="*/ 552450 w 2524125"/>
              <a:gd name="connsiteY2" fmla="*/ 1343025 h 2381250"/>
              <a:gd name="connsiteX3" fmla="*/ 0 w 2524125"/>
              <a:gd name="connsiteY3" fmla="*/ 2381250 h 2381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24125" h="2381250">
                <a:moveTo>
                  <a:pt x="2524125" y="0"/>
                </a:moveTo>
                <a:cubicBezTo>
                  <a:pt x="2174081" y="130969"/>
                  <a:pt x="1824037" y="261938"/>
                  <a:pt x="1495425" y="485775"/>
                </a:cubicBezTo>
                <a:cubicBezTo>
                  <a:pt x="1166813" y="709612"/>
                  <a:pt x="801687" y="1027113"/>
                  <a:pt x="552450" y="1343025"/>
                </a:cubicBezTo>
                <a:cubicBezTo>
                  <a:pt x="303213" y="1658937"/>
                  <a:pt x="53975" y="2255838"/>
                  <a:pt x="0" y="2381250"/>
                </a:cubicBezTo>
              </a:path>
            </a:pathLst>
          </a:custGeom>
          <a:ln w="38100">
            <a:tailEnd type="stealth" w="lg" len="lg"/>
          </a:ln>
          <a:effectLst>
            <a:outerShdw blurRad="50800" dist="50800" dir="5400000" algn="ctr" rotWithShape="0">
              <a:srgbClr val="000000">
                <a:alpha val="31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олилиния 16"/>
          <p:cNvSpPr/>
          <p:nvPr/>
        </p:nvSpPr>
        <p:spPr>
          <a:xfrm flipV="1">
            <a:off x="5029200" y="4343400"/>
            <a:ext cx="1143000" cy="914400"/>
          </a:xfrm>
          <a:custGeom>
            <a:avLst/>
            <a:gdLst>
              <a:gd name="connsiteX0" fmla="*/ 2524125 w 2524125"/>
              <a:gd name="connsiteY0" fmla="*/ 0 h 2381250"/>
              <a:gd name="connsiteX1" fmla="*/ 1495425 w 2524125"/>
              <a:gd name="connsiteY1" fmla="*/ 485775 h 2381250"/>
              <a:gd name="connsiteX2" fmla="*/ 552450 w 2524125"/>
              <a:gd name="connsiteY2" fmla="*/ 1343025 h 2381250"/>
              <a:gd name="connsiteX3" fmla="*/ 0 w 2524125"/>
              <a:gd name="connsiteY3" fmla="*/ 2381250 h 2381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24125" h="2381250">
                <a:moveTo>
                  <a:pt x="2524125" y="0"/>
                </a:moveTo>
                <a:cubicBezTo>
                  <a:pt x="2174081" y="130969"/>
                  <a:pt x="1824037" y="261938"/>
                  <a:pt x="1495425" y="485775"/>
                </a:cubicBezTo>
                <a:cubicBezTo>
                  <a:pt x="1166813" y="709612"/>
                  <a:pt x="801687" y="1027113"/>
                  <a:pt x="552450" y="1343025"/>
                </a:cubicBezTo>
                <a:cubicBezTo>
                  <a:pt x="303213" y="1658937"/>
                  <a:pt x="53975" y="2255838"/>
                  <a:pt x="0" y="2381250"/>
                </a:cubicBezTo>
              </a:path>
            </a:pathLst>
          </a:custGeom>
          <a:ln w="38100">
            <a:prstDash val="dash"/>
            <a:headEnd type="stealth" w="lg" len="lg"/>
            <a:tailEnd type="none" w="lg" len="med"/>
          </a:ln>
          <a:effectLst>
            <a:outerShdw blurRad="50800" dist="50800" dir="5400000" algn="ctr" rotWithShape="0">
              <a:srgbClr val="000000">
                <a:alpha val="31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Полилиния 17"/>
          <p:cNvSpPr/>
          <p:nvPr/>
        </p:nvSpPr>
        <p:spPr>
          <a:xfrm flipH="1" flipV="1">
            <a:off x="2971800" y="4343400"/>
            <a:ext cx="1143000" cy="914400"/>
          </a:xfrm>
          <a:custGeom>
            <a:avLst/>
            <a:gdLst>
              <a:gd name="connsiteX0" fmla="*/ 2524125 w 2524125"/>
              <a:gd name="connsiteY0" fmla="*/ 0 h 2381250"/>
              <a:gd name="connsiteX1" fmla="*/ 1495425 w 2524125"/>
              <a:gd name="connsiteY1" fmla="*/ 485775 h 2381250"/>
              <a:gd name="connsiteX2" fmla="*/ 552450 w 2524125"/>
              <a:gd name="connsiteY2" fmla="*/ 1343025 h 2381250"/>
              <a:gd name="connsiteX3" fmla="*/ 0 w 2524125"/>
              <a:gd name="connsiteY3" fmla="*/ 2381250 h 2381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24125" h="2381250">
                <a:moveTo>
                  <a:pt x="2524125" y="0"/>
                </a:moveTo>
                <a:cubicBezTo>
                  <a:pt x="2174081" y="130969"/>
                  <a:pt x="1824037" y="261938"/>
                  <a:pt x="1495425" y="485775"/>
                </a:cubicBezTo>
                <a:cubicBezTo>
                  <a:pt x="1166813" y="709612"/>
                  <a:pt x="801687" y="1027113"/>
                  <a:pt x="552450" y="1343025"/>
                </a:cubicBezTo>
                <a:cubicBezTo>
                  <a:pt x="303213" y="1658937"/>
                  <a:pt x="53975" y="2255838"/>
                  <a:pt x="0" y="2381250"/>
                </a:cubicBezTo>
              </a:path>
            </a:pathLst>
          </a:custGeom>
          <a:ln w="38100">
            <a:prstDash val="dash"/>
            <a:headEnd type="stealth" w="lg" len="lg"/>
            <a:tailEnd type="none" w="lg" len="med"/>
          </a:ln>
          <a:effectLst>
            <a:outerShdw blurRad="50800" dist="50800" dir="5400000" algn="ctr" rotWithShape="0">
              <a:srgbClr val="000000">
                <a:alpha val="31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0" name="Прямая соединительная линия 19"/>
          <p:cNvCxnSpPr/>
          <p:nvPr/>
        </p:nvCxnSpPr>
        <p:spPr>
          <a:xfrm rot="5400000">
            <a:off x="4124325" y="3132931"/>
            <a:ext cx="742950" cy="1588"/>
          </a:xfrm>
          <a:prstGeom prst="line">
            <a:avLst/>
          </a:prstGeom>
          <a:ln w="38100">
            <a:tailEnd type="stealth" w="lg" len="lg"/>
          </a:ln>
          <a:effectLst>
            <a:outerShdw blurRad="50800" dist="50800" dir="5400000" algn="ctr" rotWithShape="0">
              <a:srgbClr val="000000">
                <a:alpha val="31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447800" y="2590800"/>
            <a:ext cx="55015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5400" b="1" dirty="0" smtClean="0">
                <a:solidFill>
                  <a:srgbClr val="00B050"/>
                </a:solidFill>
              </a:rPr>
              <a:t>+</a:t>
            </a:r>
            <a:endParaRPr lang="ru-RU" sz="5400" b="1" dirty="0">
              <a:solidFill>
                <a:srgbClr val="00B050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781800" y="2590800"/>
            <a:ext cx="55015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5400" b="1" dirty="0" smtClean="0">
                <a:solidFill>
                  <a:srgbClr val="00B050"/>
                </a:solidFill>
              </a:rPr>
              <a:t>+</a:t>
            </a:r>
            <a:endParaRPr lang="ru-RU" sz="5400" b="1" dirty="0">
              <a:solidFill>
                <a:srgbClr val="00B05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495800" y="2590800"/>
            <a:ext cx="55015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5400" b="1" dirty="0" smtClean="0">
                <a:solidFill>
                  <a:srgbClr val="00B050"/>
                </a:solidFill>
              </a:rPr>
              <a:t>+</a:t>
            </a:r>
            <a:endParaRPr lang="ru-RU" sz="5400" b="1" dirty="0">
              <a:solidFill>
                <a:srgbClr val="00B05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134278" y="4800600"/>
            <a:ext cx="4283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b="1" dirty="0" smtClean="0">
                <a:solidFill>
                  <a:srgbClr val="00B050"/>
                </a:solidFill>
              </a:rPr>
              <a:t>+</a:t>
            </a:r>
            <a:endParaRPr lang="ru-RU" sz="3600" b="1" dirty="0">
              <a:solidFill>
                <a:srgbClr val="00B050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534078" y="4800600"/>
            <a:ext cx="4283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b="1" dirty="0" smtClean="0">
                <a:solidFill>
                  <a:srgbClr val="00B050"/>
                </a:solidFill>
              </a:rPr>
              <a:t>+</a:t>
            </a:r>
            <a:endParaRPr lang="ru-RU" sz="3600" b="1" dirty="0">
              <a:solidFill>
                <a:srgbClr val="00B05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27" grpId="0"/>
      <p:bldP spid="2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Рефакторинг</a:t>
            </a:r>
            <a:endParaRPr lang="ru-RU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124200" y="2895600"/>
            <a:ext cx="2286000" cy="228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 smtClean="0"/>
              <a:t>Экспресс-совещания</a:t>
            </a:r>
            <a:endParaRPr lang="ru-RU" dirty="0"/>
          </a:p>
        </p:txBody>
      </p:sp>
      <p:pic>
        <p:nvPicPr>
          <p:cNvPr id="2050" name="Picture 2" descr="D:\Фотки\Открытые системы\IMG_2174.JPG"/>
          <p:cNvPicPr>
            <a:picLocks noChangeAspect="1" noChangeArrowheads="1"/>
          </p:cNvPicPr>
          <p:nvPr/>
        </p:nvPicPr>
        <p:blipFill>
          <a:blip r:embed="rId3"/>
          <a:srcRect t="17780" b="3879"/>
          <a:stretch>
            <a:fillRect/>
          </a:stretch>
        </p:blipFill>
        <p:spPr bwMode="auto">
          <a:xfrm>
            <a:off x="0" y="1485900"/>
            <a:ext cx="9144000" cy="53721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Модульная">
  <a:themeElements>
    <a:clrScheme name="Трек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Модульная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Модуль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7500"/>
                <a:satMod val="137000"/>
              </a:schemeClr>
            </a:gs>
            <a:gs pos="55000">
              <a:schemeClr val="phClr">
                <a:shade val="69000"/>
                <a:satMod val="137000"/>
              </a:schemeClr>
            </a:gs>
            <a:gs pos="100000">
              <a:schemeClr val="phClr">
                <a:shade val="98000"/>
                <a:satMod val="137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300000"/>
              </a:schemeClr>
            </a:gs>
            <a:gs pos="12000">
              <a:schemeClr val="phClr">
                <a:tint val="48000"/>
                <a:satMod val="300000"/>
              </a:schemeClr>
            </a:gs>
            <a:gs pos="20000">
              <a:schemeClr val="phClr">
                <a:tint val="49000"/>
                <a:satMod val="30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10000" t="-25000" r="10000" b="125000"/>
          </a:path>
        </a:gradFill>
        <a:blipFill>
          <a:blip xmlns:r="http://schemas.openxmlformats.org/officeDocument/2006/relationships" r:embed="rId1">
            <a:duotone>
              <a:schemeClr val="phClr">
                <a:shade val="75000"/>
                <a:satMod val="105000"/>
              </a:schemeClr>
              <a:schemeClr val="phClr">
                <a:tint val="95000"/>
                <a:satMod val="105000"/>
              </a:schemeClr>
            </a:duotone>
          </a:blip>
          <a:tile tx="0" ty="0" sx="38000" sy="38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Module</Template>
  <TotalTime>1463</TotalTime>
  <Words>250</Words>
  <PresentationFormat>Экран (4:3)</PresentationFormat>
  <Paragraphs>72</Paragraphs>
  <Slides>21</Slides>
  <Notes>3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21</vt:i4>
      </vt:variant>
    </vt:vector>
  </HeadingPairs>
  <TitlesOfParts>
    <vt:vector size="22" baseType="lpstr">
      <vt:lpstr>Модульная</vt:lpstr>
      <vt:lpstr>Экстремальное программирование Опыт внедрения</vt:lpstr>
      <vt:lpstr>Риски</vt:lpstr>
      <vt:lpstr>Стоимость изменений</vt:lpstr>
      <vt:lpstr>Экстремальное программирование</vt:lpstr>
      <vt:lpstr>Игра в планирование</vt:lpstr>
      <vt:lpstr>Частые выпуски версий</vt:lpstr>
      <vt:lpstr>Тестирование</vt:lpstr>
      <vt:lpstr>Рефакторинг</vt:lpstr>
      <vt:lpstr>Экспресс-совещания</vt:lpstr>
      <vt:lpstr>Парное программирование</vt:lpstr>
      <vt:lpstr>Постоянная интеграция</vt:lpstr>
      <vt:lpstr>Простой дизайн</vt:lpstr>
      <vt:lpstr>Заказчик в команде</vt:lpstr>
      <vt:lpstr>Приемочные тесты</vt:lpstr>
      <vt:lpstr>Метафора системы</vt:lpstr>
      <vt:lpstr>Коллективное владение кодом</vt:lpstr>
      <vt:lpstr>Стандарты кодирования</vt:lpstr>
      <vt:lpstr>40 часовая рабочая неделя</vt:lpstr>
      <vt:lpstr>Куда идем?</vt:lpstr>
      <vt:lpstr>Спасибо</vt:lpstr>
      <vt:lpstr>Ссылки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Экстремальное программирование Опыт внедрения</dc:title>
  <cp:lastModifiedBy>www.PHILka.RU</cp:lastModifiedBy>
  <cp:revision>264</cp:revision>
  <dcterms:modified xsi:type="dcterms:W3CDTF">2009-05-11T05:27:58Z</dcterms:modified>
</cp:coreProperties>
</file>